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77" r:id="rId2"/>
    <p:sldId id="278" r:id="rId3"/>
    <p:sldId id="287" r:id="rId4"/>
    <p:sldId id="289" r:id="rId5"/>
    <p:sldId id="290" r:id="rId6"/>
    <p:sldId id="291" r:id="rId7"/>
    <p:sldId id="29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82047" autoAdjust="0"/>
  </p:normalViewPr>
  <p:slideViewPr>
    <p:cSldViewPr>
      <p:cViewPr varScale="1">
        <p:scale>
          <a:sx n="61" d="100"/>
          <a:sy n="61" d="100"/>
        </p:scale>
        <p:origin x="16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EE5B8-5E66-4AE2-84CA-2B69164D4DE7}" type="datetimeFigureOut">
              <a:rPr lang="en-AU" smtClean="0"/>
              <a:t>29/01/2015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5BA70-DC65-4A76-ABA0-BA32D4C323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8827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Collect</a:t>
            </a:r>
            <a:r>
              <a:rPr lang="en-AU" baseline="0" dirty="0" smtClean="0"/>
              <a:t> homework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5BA70-DC65-4A76-ABA0-BA32D4C3230A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1032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5BA70-DC65-4A76-ABA0-BA32D4C3230A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537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What is global governance?</a:t>
            </a:r>
            <a:br>
              <a:rPr lang="en-AU" dirty="0" smtClean="0"/>
            </a:br>
            <a:r>
              <a:rPr lang="en-AU" dirty="0" smtClean="0"/>
              <a:t>Who</a:t>
            </a:r>
            <a:r>
              <a:rPr lang="en-AU" baseline="0" dirty="0" smtClean="0"/>
              <a:t> participates in global governance?</a:t>
            </a:r>
          </a:p>
          <a:p>
            <a:r>
              <a:rPr lang="en-AU" baseline="0" dirty="0" smtClean="0"/>
              <a:t>Provide an example of global governance at work?</a:t>
            </a:r>
          </a:p>
          <a:p>
            <a:r>
              <a:rPr lang="en-AU" baseline="0" dirty="0" smtClean="0"/>
              <a:t>What are some criticisms of global governance?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5BA70-DC65-4A76-ABA0-BA32D4C3230A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2054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Review homework</a:t>
            </a:r>
          </a:p>
          <a:p>
            <a:endParaRPr lang="en-AU" dirty="0" smtClean="0"/>
          </a:p>
          <a:p>
            <a:r>
              <a:rPr lang="en-AU" dirty="0" smtClean="0"/>
              <a:t>Go over challenges to sovereignty,</a:t>
            </a:r>
            <a:r>
              <a:rPr lang="en-AU" baseline="0" dirty="0" smtClean="0"/>
              <a:t> how sovereignty is challenged and evaluate these challenges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5BA70-DC65-4A76-ABA0-BA32D4C3230A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6831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Review homework</a:t>
            </a:r>
          </a:p>
          <a:p>
            <a:endParaRPr lang="en-AU" dirty="0" smtClean="0"/>
          </a:p>
          <a:p>
            <a:r>
              <a:rPr lang="en-AU" dirty="0" smtClean="0"/>
              <a:t>Go over challenges to sovereignty,</a:t>
            </a:r>
            <a:r>
              <a:rPr lang="en-AU" baseline="0" dirty="0" smtClean="0"/>
              <a:t> how sovereignty is challenged and evaluate these challenges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5BA70-DC65-4A76-ABA0-BA32D4C3230A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6215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Review homework</a:t>
            </a:r>
          </a:p>
          <a:p>
            <a:endParaRPr lang="en-AU" dirty="0" smtClean="0"/>
          </a:p>
          <a:p>
            <a:r>
              <a:rPr lang="en-AU" dirty="0" smtClean="0"/>
              <a:t>Go over challenges to sovereignty,</a:t>
            </a:r>
            <a:r>
              <a:rPr lang="en-AU" baseline="0" dirty="0" smtClean="0"/>
              <a:t> how sovereignty is challenged and evaluate these challenges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5BA70-DC65-4A76-ABA0-BA32D4C3230A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6050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5BA70-DC65-4A76-ABA0-BA32D4C3230A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709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5EB25-1ABD-4BCA-9FD1-C6B916128C2B}" type="datetimeFigureOut">
              <a:rPr lang="en-AU" smtClean="0"/>
              <a:t>29/01/2015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3A486F7-418B-4125-A998-B519D62064E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5EB25-1ABD-4BCA-9FD1-C6B916128C2B}" type="datetimeFigureOut">
              <a:rPr lang="en-AU" smtClean="0"/>
              <a:t>29/01/2015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86F7-418B-4125-A998-B519D62064E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5EB25-1ABD-4BCA-9FD1-C6B916128C2B}" type="datetimeFigureOut">
              <a:rPr lang="en-AU" smtClean="0"/>
              <a:t>29/01/2015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86F7-418B-4125-A998-B519D62064E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5EB25-1ABD-4BCA-9FD1-C6B916128C2B}" type="datetimeFigureOut">
              <a:rPr lang="en-AU" smtClean="0"/>
              <a:t>29/01/2015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86F7-418B-4125-A998-B519D62064E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5EB25-1ABD-4BCA-9FD1-C6B916128C2B}" type="datetimeFigureOut">
              <a:rPr lang="en-AU" smtClean="0"/>
              <a:t>29/01/2015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A486F7-418B-4125-A998-B519D62064E4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5EB25-1ABD-4BCA-9FD1-C6B916128C2B}" type="datetimeFigureOut">
              <a:rPr lang="en-AU" smtClean="0"/>
              <a:t>29/01/2015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86F7-418B-4125-A998-B519D62064E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5EB25-1ABD-4BCA-9FD1-C6B916128C2B}" type="datetimeFigureOut">
              <a:rPr lang="en-AU" smtClean="0"/>
              <a:t>29/01/2015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86F7-418B-4125-A998-B519D62064E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5EB25-1ABD-4BCA-9FD1-C6B916128C2B}" type="datetimeFigureOut">
              <a:rPr lang="en-AU" smtClean="0"/>
              <a:t>29/01/2015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86F7-418B-4125-A998-B519D62064E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5EB25-1ABD-4BCA-9FD1-C6B916128C2B}" type="datetimeFigureOut">
              <a:rPr lang="en-AU" smtClean="0"/>
              <a:t>29/01/2015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86F7-418B-4125-A998-B519D62064E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5EB25-1ABD-4BCA-9FD1-C6B916128C2B}" type="datetimeFigureOut">
              <a:rPr lang="en-AU" smtClean="0"/>
              <a:t>29/01/2015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86F7-418B-4125-A998-B519D62064E4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5EB25-1ABD-4BCA-9FD1-C6B916128C2B}" type="datetimeFigureOut">
              <a:rPr lang="en-AU" smtClean="0"/>
              <a:t>29/01/2015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3A486F7-418B-4125-A998-B519D62064E4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445EB25-1ABD-4BCA-9FD1-C6B916128C2B}" type="datetimeFigureOut">
              <a:rPr lang="en-AU" smtClean="0"/>
              <a:t>29/01/2015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3A486F7-418B-4125-A998-B519D62064E4}" type="slidenum">
              <a:rPr lang="en-AU" smtClean="0"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6600" dirty="0" smtClean="0"/>
              <a:t>12 global politics</a:t>
            </a:r>
            <a:endParaRPr lang="en-AU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789040"/>
            <a:ext cx="6858000" cy="914400"/>
          </a:xfrm>
        </p:spPr>
        <p:txBody>
          <a:bodyPr>
            <a:noAutofit/>
          </a:bodyPr>
          <a:lstStyle/>
          <a:p>
            <a:r>
              <a:rPr lang="en-AU" sz="3600" dirty="0" smtClean="0"/>
              <a:t>Week 1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68346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4465320" cy="4525963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algn="ctr"/>
            <a:r>
              <a:rPr lang="en-US" u="sng" dirty="0" smtClean="0"/>
              <a:t>Learning Intention</a:t>
            </a:r>
          </a:p>
          <a:p>
            <a:pPr algn="ctr"/>
            <a:r>
              <a:rPr lang="en-AU" b="0" dirty="0" smtClean="0"/>
              <a:t>To understand the notion of the state as an actor in Global Politics</a:t>
            </a:r>
            <a:endParaRPr lang="en-US" b="0" dirty="0" smtClean="0"/>
          </a:p>
          <a:p>
            <a:pPr algn="ctr"/>
            <a:endParaRPr lang="en-US" u="sng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24800" cy="1371600"/>
          </a:xfrm>
        </p:spPr>
        <p:txBody>
          <a:bodyPr>
            <a:noAutofit/>
          </a:bodyPr>
          <a:lstStyle/>
          <a:p>
            <a:pPr algn="ctr"/>
            <a:r>
              <a:rPr lang="en-US" sz="2900" dirty="0" smtClean="0"/>
              <a:t>LEARNING INTENTIONs</a:t>
            </a:r>
            <a:endParaRPr lang="en-US" sz="29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658304" cy="4525963"/>
          </a:xfrm>
          <a:ln>
            <a:solidFill>
              <a:srgbClr val="000000"/>
            </a:solidFill>
          </a:ln>
        </p:spPr>
        <p:txBody>
          <a:bodyPr>
            <a:normAutofit fontScale="85000" lnSpcReduction="20000"/>
          </a:bodyPr>
          <a:lstStyle/>
          <a:p>
            <a:pPr algn="ctr"/>
            <a:r>
              <a:rPr lang="en-US" u="sng" dirty="0" smtClean="0">
                <a:solidFill>
                  <a:srgbClr val="000000"/>
                </a:solidFill>
              </a:rPr>
              <a:t>Success Criteria</a:t>
            </a:r>
          </a:p>
          <a:p>
            <a:pPr algn="ctr"/>
            <a:r>
              <a:rPr lang="en-AU" b="0" dirty="0" smtClean="0">
                <a:solidFill>
                  <a:srgbClr val="000000"/>
                </a:solidFill>
              </a:rPr>
              <a:t>WWBAT identify characteristics of states etc. </a:t>
            </a:r>
          </a:p>
          <a:p>
            <a:pPr algn="ctr"/>
            <a:r>
              <a:rPr lang="en-AU" b="0" dirty="0" smtClean="0">
                <a:solidFill>
                  <a:srgbClr val="000000"/>
                </a:solidFill>
              </a:rPr>
              <a:t>WWBAT define ‘Global Governance’</a:t>
            </a:r>
          </a:p>
          <a:p>
            <a:pPr algn="ctr"/>
            <a:r>
              <a:rPr lang="en-AU" b="0" dirty="0" smtClean="0">
                <a:solidFill>
                  <a:srgbClr val="000000"/>
                </a:solidFill>
              </a:rPr>
              <a:t>WWBAT explain how states operate in global governance</a:t>
            </a:r>
          </a:p>
          <a:p>
            <a:pPr algn="ctr"/>
            <a:r>
              <a:rPr lang="en-AU" b="0" dirty="0" smtClean="0">
                <a:solidFill>
                  <a:srgbClr val="000000"/>
                </a:solidFill>
              </a:rPr>
              <a:t>WWBAT identify potential challenges that face the state system.</a:t>
            </a:r>
            <a:endParaRPr lang="en-US" b="0" dirty="0" smtClean="0">
              <a:solidFill>
                <a:srgbClr val="000000"/>
              </a:solidFill>
            </a:endParaRPr>
          </a:p>
          <a:p>
            <a:pPr lvl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073883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97828" y="1157718"/>
            <a:ext cx="2926928" cy="130035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AU" sz="1450" b="1" i="1" u="sng" dirty="0" smtClean="0"/>
              <a:t>Learning intention</a:t>
            </a:r>
          </a:p>
          <a:p>
            <a:pPr algn="ctr"/>
            <a:r>
              <a:rPr lang="en-AU" sz="1600" dirty="0"/>
              <a:t>To understand the notion of the state as an actor in Global </a:t>
            </a:r>
            <a:r>
              <a:rPr lang="en-AU" sz="1600" dirty="0" smtClean="0"/>
              <a:t>Politics</a:t>
            </a:r>
            <a:endParaRPr lang="en-AU" sz="1450" b="1" i="1" u="sng" dirty="0" smtClean="0"/>
          </a:p>
          <a:p>
            <a:endParaRPr lang="en-A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997828" y="404664"/>
            <a:ext cx="3128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/>
              <a:t>LEARNING INTENTIONS AND SUCCESS CRITERIA</a:t>
            </a:r>
            <a:endParaRPr lang="en-AU" b="1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5997828" y="2923082"/>
            <a:ext cx="2926928" cy="3674270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1450" u="sng" dirty="0" smtClean="0">
                <a:solidFill>
                  <a:srgbClr val="000000"/>
                </a:solidFill>
              </a:rPr>
              <a:t>Success Criteria</a:t>
            </a:r>
          </a:p>
          <a:p>
            <a:r>
              <a:rPr lang="en-AU" sz="1600" b="0" dirty="0">
                <a:solidFill>
                  <a:srgbClr val="000000"/>
                </a:solidFill>
              </a:rPr>
              <a:t>WWBAT identify characteristics of states etc. </a:t>
            </a:r>
          </a:p>
          <a:p>
            <a:r>
              <a:rPr lang="en-AU" sz="1600" b="0" dirty="0">
                <a:solidFill>
                  <a:srgbClr val="000000"/>
                </a:solidFill>
              </a:rPr>
              <a:t>WWBAT define ‘Global Governance’</a:t>
            </a:r>
          </a:p>
          <a:p>
            <a:r>
              <a:rPr lang="en-AU" sz="1600" b="0" dirty="0">
                <a:solidFill>
                  <a:srgbClr val="000000"/>
                </a:solidFill>
              </a:rPr>
              <a:t>WWBAT explain how states operate in global governance</a:t>
            </a:r>
          </a:p>
          <a:p>
            <a:r>
              <a:rPr lang="en-AU" sz="1600" b="0" dirty="0">
                <a:solidFill>
                  <a:srgbClr val="000000"/>
                </a:solidFill>
              </a:rPr>
              <a:t>WWBAT identify potential challenges that face the state system.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-315416"/>
            <a:ext cx="5040560" cy="1371600"/>
          </a:xfrm>
        </p:spPr>
        <p:txBody>
          <a:bodyPr>
            <a:normAutofit/>
          </a:bodyPr>
          <a:lstStyle/>
          <a:p>
            <a:r>
              <a:rPr lang="en-AU" sz="2400" dirty="0" smtClean="0"/>
              <a:t>Global governance</a:t>
            </a:r>
            <a:endParaRPr lang="en-AU" sz="2400" dirty="0"/>
          </a:p>
        </p:txBody>
      </p:sp>
      <p:sp>
        <p:nvSpPr>
          <p:cNvPr id="8" name="AutoShape 4" descr="data:image/jpeg;base64,/9j/4AAQSkZJRgABAQAAAQABAAD/2wCEAAkGBxQTEhQUExQVFRUXFBgYGBgYGBgYGxsYFhcWGB0aFhQYHCggGB8lHBQZITEiJSkrLi4uFyAzODMsNygtMCsBCgoKDg0OGhAQGywkICQsLDQsNCw0LywtLDAsLCw0LCwsLDQsLCwsKywtLCwsLCwsLCwsLDQ0LiwsLCwsLCwsLP/AABEIALUBFwMBIgACEQEDEQH/xAAbAAEAAgMBAQAAAAAAAAAAAAAABAUBAwYCB//EAD4QAAEDAgQEBAMGBAQHAQAAAAEAAhEDIQQSMUEFUWFxEyKBkQYyoRQjQrHB8BVS0eFDU5LxFjNicqLC0iT/xAAaAQEAAwEBAQAAAAAAAAAAAAAAAQIDBAUG/8QALhEAAgIBBAECBAUFAQAAAAAAAAECEQMEEiExQXGRUaHR8BMyUmGxBRRCgcEV/9oADAMBAAIRAxEAPwD6dwzFeLSa+0kXA2cNR0/pCj4/hbKtQOfmgMixEanl5pVZ8IOvUF9AegieupnlsulWuJrLjW48bE1mxJyX2jlsXjnP+5pgtDWiwgFwHWfK2CDvbdbMP8OOJHiutF4JJzTGp6XV0MEPH8XfJl9ecRytqpapHT7nc+SkdMpNvJz8PQhYDhlOlOQXiJNzGsT+9lNRF0xioqkdUYqKpIIiKxYIiIAiIgCIiAIiIAiIgCIiAIiIAiIgCIiAreMcKFbKZykTcAGx59v6rkMXhXU3ZXawD3B/cehX0FUvxHgs7WvaMxYbgbt3Fr2I+pXFqtOpJzXZwavTKSc49nJIpfEqdMOBpGWOEiZkXIIM31CiLzJKnR5Mo7XQREUEBFOwHCalYFzQIG7iRPa14UvB/D1RxIf93G8B036Gy0jhnKqRrHBklVLspkV7X+GXgnI5rhAibEmbjcdZRWenyL/El6bKv8WXXBsMym3ICC+AX85NxI1jlKnPJ2ify0/S6pzwh81C2rle55dJbmBbcQ6nmAdGbe2i9t4fiQABihAj/BbMARAM87yRsvWxpqNVR7mKNQS6LWmwNsP9zzPMr0sAaTrzWSVoaGCjQsOeAJJAHNUmO4mXWb5W89z/AEVZzUezbDgllfBa1cbTaYLhPqfyWBj6Z/GPy/Nc2iw/HZ6P/nwrtnUsrtOjmnsQVsXJLdTxb26OPvP0Kss/xRnL+nfpl7nToqSjxhw+YB30KsMPxFj94PI2+ui0jkizkyaXLDtexLREWhzhEQoDy54Gq1HEjkVoqvkrUHzOWHRaxGvXktFBeTVQVck5tcHotqqvtDc2UmHbA72Btz1UmlWI7KHFPohwT6JiLAMrKoZhERAEREAXmo2RF/TX0XpEBzRwApvFCo4Op1iS11g5rxYGeZkDryVHjMM6m8tcCCDaREibEd4XdYvCtqNyvE8juOoOyi8S4a19INMlzQA19pkbnod1wZdLae3x19Poedm0dp7fHX0+hxKk8Mph1am0jMC8SOk3nooysOAPAxFMnmQO7mkD81wY1c0v3PNxJOcU/ijtgIsLBZRVeO47TpPLCHucImANwDub6he3KcYK5M+gnOMFcnRaIotcVHtb4bgyRJJEnTTLoihzfhN+31Ic2uot+31K9vHGitUa+GsbIDrnQjWBbe+lgpreL0CYFVlwDraDF503VG2aL6rmsa+nmDr8hfMx0bF3pHNW2GwOHqNkU6Wt8oiHAgm8A6rLDkbtN8menyXak+bf8kocQpf5jNY+Ya9pXvGYZtRj6b/le0tdeLEQRI0stH8JoX+5p3BB8jdHajTQ8lH4xjY8jdfxH9FtKW1WztxYnkkoxKDGcNpGWsNTIBA+8cbAEeWdBBj0CjnhbIIl5Dg0GXnYgyORkT781PWFxybZ7sccYR2owxsAC57qi/4nbLgKZ8riJccoMCqQZjTLTpvJ2bWHJXxMXNgkDooLtPwUn/EH3jqeRkgtGbxDkJIpn5yzT7yJEmQJAzCdbPiacoFIguiM7sog5LhwaZ+cg7jLyIKvsojaFktB1CEU/iUlX4ia0OzMu1xENdmPlLZjyiTkcXwJs2NdLsFMo5IEJVkrC497NDI5H9OSusHjm1NLHkf05rmyVlrtwdOS0hkcTnzaWGTnpnWrViXwO6h8M4hn8rvm2PP+624h0nsuzG1LlHkPFKE9sjWqytwCg4klplxJMPe27iCT5XCCSNVZot2rNCBT4RSaHBuYZjc53E/MHWJNrhT0REknZFK7NlKrHZSwZUBbKNWOyrKNlJwvlExFgGVlZGIREQBERAYKELKIDmuIfDZkmibfyn/1P9fdUNeg5hh7S09bex39F9DXirTDhDgCORE/muLJo4y5jwcOXQwlzHj+Dk3fElXKAMocNXRJOmxsDr77KHw9hq125jq7M4mNr/pHquyxGApvZkLQG7QIjqI0VFivhgiTTfNtHCD76LLLgy2m3uSMMunzWm3uSOhpYhrvlcD639llcJhMOTUDPMHSRbUEA/0Raw1UpL8pvj1c5q9nzOm+IWANpkPyOa6Gm5N4BgDU6Lx8NYlpNRjdAcwtEzMwJNrCJvBEq48IEybmCOwMSB/pHsovDuHsokhgN9zsLWnfmtHjl+Kpro1eKX4ymuvPsV1Z2Opskuw74aLuziXEiZDW7fKIjmeSr2PcRL4zG5iYk8pXTcQoF7C0ayD7LnX0iCQRdMqd0j3dDKCi22rPKLOU8isELHa0egpxfTNdakHCDzB9WkOB9wFDPCKZmS8ySTLzv+n9+ZVgiglogs4VTE/NeJlxIsQ6wOlwFLpU8oAkmBF7n3XpZQUYUCtwim57nnOHOjNDnAGAALaaBWCwgor3cGpH+e5kjMYJiLjeApNHCNa4uEyYm9vKIFuykIhNIy10GRqFcUKuZoPv3VMrHhh8p7/oF06aVSo5dXFOF/AmIigcVr1mmkKLQ4uqQ7MCQGhjnSSHDLcATfXQrubo80noufwfFsQ9wa5gZmpEgmlVAZWOSKT7+bLmMvEB20QVofxvF5WuGHgPaxwJa85M7S7JUYCDmaC0EixIeIbaa70KOnRc/V4viBnAph5gZCKdQNLnsOUFxcfxxmtDWkXO11g62emx5aWlzQS12rSRdp6g29FZOwSqNWOylgyoC2UasdlWUbM5wvlExFgGVlZGIREQBERAEREAREQFPxTg5c41aTi2pbeBpl1iRZFcIueWng3fK9DnlpYSd8r0ZR0+Lklv3lLzxlbDiQSQA1zgbGd4hSeIh4oRm87nNBcBbzOGwvG25VZwnDvpupkMJZVaA8R8rmk3d2jorupg7nIWsBbBhgPmuQ70J5LPHvnF2Z4t84O/u/v9qKviuPyuyOkANGmhPpr7KPTrNMQddNdlL4lw12VznPz2GYlrQRAPmMC4010jVcg3FVsmX7PVMFpIAaSC5oMSSOf7JhavLkh4tfP+SZTyxfVr5/ydQq08aaC4ObUGV5b8pMwYkRsqV3FKlMkCnVs4iGgkWJEmbbT6qxwHHi5wa+k9sz5iAAIjW/X6Jj1sZcPgjHq4v8yok1OL04d5Xktm2Q65S6BOpsfUdROXcQp5oyv+VpnKY83XpLZ5Zh1iU/EMAjMB2MeyxQrGJNhNieU7j96rZyi3TpnTHU7XUX7M8YR4qNDhItcOEEd1sNIrTjuKMpEh+b5ZECZ1sI3tvAuLrx/G6P8AMf8AQ/8A+UeHGztjrcy82biFgrFLidNxaAT5hLSQQDdwi+hlhsddpUwNG4n6H3WT036WdMP6gnxNexAxBdkdkjPlOUHTNFp6TChCpifL5GG5zX2gRHK/fTqugGDYdHH6L03hw3JWf9vkOlarG12U2CdVM+I1o0gNM3l0jrbL9Vf4OllbB11KzQoNF2++q2hdOHDsds5s+o3raujKIi6TmMLKwVlCAiIhIREQGyjVjspYMqAtlGrHZUlGzOcL5RMRYBlZWRiEREAREQArRhKrnNGdhY6LixjpI1W9FFckVyERFJJXU8a/IXltNrRJPmdNtQWZAZn6rODr1XmS0NZtNieuTUepHZT3NB1E7+oUSrxSk14pl4zabwDyJ0Cxa21ukYtbacpf8JBYZHmsJtGvKTyF+9vWHX4YLlliTJG39lScd4ofFc1hMBuUkOdE6y0NIFuffovXCuKV6lRjS6QCC45RMSBeNpI/MrNaqKntRj/dw37K8kfGcGqiXaknYQPeVqpcMlvmMO20I9V1+OqllN7hq1jiO4BKp+BVW1aIpuIztkN55REH6x6KHhwrKk139+5SWnwrKk/K+/8AZVYbEZBke2I0tb35qebiDoR+a18ZreAx7nNLi2IaPxFxDWhs7kkAd1R0/idrjOQNaDTEuqZTFXEeCCWRpEPvziy6scdi2t2jpx4pRVXaLvI5swbWgXOm0dv9itlGrm6dPy+iosf8UNp+JlpueGF1wbODadRxcDFwH0nMMTGqP+IsonIz/HH/ADQXE0QSAQGyM2U62EcyAbKk+HwWWJp8dHQysKnp1WYrNBqUyx7mhzTlJaQQHgkfK4TDhy1spLOFw4Hxa55gvsfK5t7f9RNt4OwV07LFg1xBkKbRq5u6of4ULRVrNAIMNcALRbKGw0GLxGp3Vkx8GVZF4y2mX8IYSTmqNnMYa8gS8lxMDqfotnD+HilOVzzP8zs15JJHcm6lgqFjBVdBpEMcM0h4kGRYnLyI5xc7wQ4R0WeMXgarnFzK7mAuaS3LmHliwl1gYMxEyvFPA1wR/wDqJG4NJlzAGoMNFjAA3MyvXhYn/MpHT8Lh3Gv7vraLJKJCIisQEREJIWP4pTo5fFdlzuDW2JkkgbafNv1K8fxrDwD4rIIkGYBAm8+h9ipzmA6gHuAdV4+zMkHI2QIByiwJBgcrgH0VeSDRT4rRc4NFRuY6DfUDTu4e63YTFMqNDmGQY+om421XoUG6hrbdB+9l6awDQAdgAp5JN1GrHZSwZUBbKNWOyrKN8mc4XyiYiwDKysjEIiIAiIgCIiAqPiDiZpBoYRmdPoI1vbXnyXIPdJJOpMrNSoXGXEuPMkk+5XleJmzPJK/B4GfO8sr8Be6NVzTLSWnmF4RYmCdFzV4+59J7HDzOAaCNI/ESOZHoq/htfw6rHcnCexsfoSoyLR5ZNpt9Gks05NSb5R9AxOHDx12P72VNVpFpgiCq/gHFPDdleTkIgDUAkjQbbrqsThw8QfQ8l7OnzrJGz28OZZo2iiRbcRQLDB9DsVpcJELqNDxVpTB3EctJBj6KJX4W1zi8VKrC6Ccj8oMAAbevcnmpVPNMHbfn/Q/RbQIsFSNPmisHzaKutwkwSK2IJywPvBIvNvLE9Sp1J51O8WtafW/9l6xDHFrg05XEEA8jzWnCUagc7M4ObJyjeJtM9LeiOPNktNu7LmgfKOy9yvFEggQQQLWvcdVsWiOxdBasRTzNImJ37Gb9DEHoVtRSWK1vD6mdrjiHw1+bLlaARplO8QT+wI9UagpSx9YEwCM9rG0ZiYPynqp4C04jC03/ADsY+NMzQ78wq0QahxOjcGrTBv8AjbsSJubaKRRrtdmyuByuLXdCDBBG2i1OwFIgjw2QTJhoEkc41/W4WxmHaHFwa0OOpAAJkzc73JPqisGjG8PFRzXZ3sc0OAcwgGHRIJIM6KKeBgiDXxJEQZqm4625K2VZjMBWdUL6eJdTEAZMjXtFwSYcdTlidgTF7o0iT27hQJaTVrS1xI8+s5ZaSBMeX6nmtuCwIplxFSo7NEh7g64AGbSxgX5qIMDicxnFQ2TAFKmTBaIkxsRPWT0iVhsNVa4F1cvaARlLGAknLcuaBpBsB+LeAi9ATERFYGyjVjspYMqAt2HqRbmqSj5M5xvklIiLIxCIiAIiID5wiIvnj5kgnDVr/fCDm/AJGYk2PSYHYa3nFTDViZFYC1vJuRqQCJvop8opsvvf7eyCIigoF1XwtjHPa5rjOSI5wZ1PSwXKrofhCneo7o0e8n9B7rp0jayqjq0TazKjpKlMOEESFQ8Z4NVcG+DVLIcHGwdIH4SLSO0FdAi9iz3Dj24Wt5g+qCJbAyZCI+YOc0yZ2iI6rR9jxEOnECTypxG1vNpb8+cjs61MEXAPcKB4TeQ9lpHktGLZQ08HiC4HxgRIkeGNJBIkEXIETtJV3RoRfdbQEKulRpGCXJW4jgdJ+f5wXZrh5sXmSWgyBc8oueZmZgsK2k3K3MRJPmJJk63P5LxiuIUqbmtqVGsLg5wzGBDYkkmwAzNEndw5rH8So/51Lb8bdyAN9yQPUKOEaEtFEZxOiQ4iqw5QSYIJAaJJLRfTopNOoHAOaQQRIIMgg6EEahTYPSIikEHGcNFR+fxKrDly+R2W0zy169AtI4K3y/fVzlIMGpIcRJ84iDcz7chFosQopAj4PCCnmhzyHOLocZALrnLaQOnUqSiIDBWURSQEREJCxKrftleQPs8zq7O0AXOxJJsB6le24muWg+BDi8At8RpOUtJLpsLGBG8Huq2C+pukAr0qijjcTDR9lLfM0EmowwJGZ2UHkSQJ297dY2czCIiEBERAcePhytb5P9Rt3srzD8AotAluc83E/kLK0Rc8NLjj4v1ObHpMUOav1NL8IwtyljS3lAj2XL8V4PlqgNhrHAmTo0NEmSfouuXitSDgWmYOsEj6i6nLgjkRbNp45FR88e2DBBHQ6rC6T4i4UfK+kydQ7LcnkSNXb31XPGk6CYMAwbGxOx5LysuJwlTPFzYZY5OLPC7vhOBFGmG7m7v+6BPoud4JwqoalOo5sMnNJI20Ma6wuuXbosVXJr0PQ0GGrnJehpxlEvYWhxYTHmbqIINvZVtLhVcNaDi3ktiCWN2a5pzbvmQbnVvO6uEXdR6VlQeHVWsj7S8kVM4JaD5YILDe7TM9NotGxz8olx0Fzt1PQKZijYBRSJWsFxwawugDOiyqWjjm0XvpuJyN+WBOvmj/AMo9FcU3SAYiQD7quLMp8eV2Uw5o5OPK7XwPFbDMfGZjXRpmaDHadFrfw6idaVM6asadBA22FlJRa0bmhmCpjSmwWIs1os7Uab7rZSpNaIa0NHIAAewXtEAREUgIiIAiIAgCLY2gey2Nw3MqrkirkkR1kAnRS20QNlsVXMo8nwIjaB7KRTpAL2iq5NlHJsIiKpUIiIAiIgCIiAIiIAoHFMZ4IDnNLmOOVwtaxvG86XOwU9aMdhG1WFjpg7jUEbhUyJuL29lMik4vb2R+E4/xg9wkAOgAxI8o5df3ynqLw7Atosytk3kk7mAP0UpMakord2Makord2ERFcuRcUb+iruIY4UgCbyYjpufT9Vt4vjm0rm5Og5xHsFR4Wm7EvLnkZWxaDEHYX6arPLnqseP8z+Rnm1DjWLH+d/L1N2FwQdVFTLlpkZocQZc4be8+iu3uAuTA62UTiXDKddrW1AYa4OblJaQ4AgEObcWJWunwemM0Gp5sky9zh5CDAa4lrQYuAIO62xYljTS8nRhwRxJpeeywWFUt4Czd1XkD4jpgGdTeTAnnCm4Lh7KRcW5iXRMkmzcxAE7DMfy2WibNiUi9tok7LY3DcyjkirkkaEAUxtAd17AVXMo8iIjaJOy2Nw3MqQiq5sq5s1totGy2AIirZVtsIiIQEREAREQBERAEREAREQBERAEREAREQBERAEREBUcY4aKhBPvew6bT3TCYVtNuVvqdyeZVusBo5JFRUt1ciMYKW+uSG2kTstjcMdypKKzmy7yM1NoDutgaBosoqttlW2wiIhAREQBERAEREAREQBERAEREAREQBERAEREAREQBERAEREAREQBERAYcFlEQBERAEREAREQBERAEREAREQBERAEREAREQBER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" name="TextBox 1"/>
          <p:cNvSpPr txBox="1"/>
          <p:nvPr/>
        </p:nvSpPr>
        <p:spPr>
          <a:xfrm>
            <a:off x="328070" y="1580911"/>
            <a:ext cx="49757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What is global governance</a:t>
            </a:r>
            <a:r>
              <a:rPr lang="en-AU" b="1" dirty="0" smtClean="0"/>
              <a:t>?</a:t>
            </a:r>
            <a:r>
              <a:rPr lang="en-AU" b="1" dirty="0"/>
              <a:t/>
            </a:r>
            <a:br>
              <a:rPr lang="en-AU" b="1" dirty="0"/>
            </a:br>
            <a:r>
              <a:rPr lang="en-AU" b="1" dirty="0"/>
              <a:t>Who participates in global governance?</a:t>
            </a:r>
          </a:p>
          <a:p>
            <a:r>
              <a:rPr lang="en-AU" b="1" dirty="0"/>
              <a:t>Provide an example of global governance at work?</a:t>
            </a:r>
          </a:p>
          <a:p>
            <a:r>
              <a:rPr lang="en-AU" b="1" dirty="0"/>
              <a:t>What are some criticisms of global governance</a:t>
            </a:r>
            <a:r>
              <a:rPr lang="en-AU" b="1" dirty="0" smtClean="0"/>
              <a:t>?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82701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97828" y="1157718"/>
            <a:ext cx="2926928" cy="130035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AU" sz="1450" b="1" i="1" u="sng" dirty="0" smtClean="0"/>
              <a:t>Learning intention</a:t>
            </a:r>
          </a:p>
          <a:p>
            <a:pPr algn="ctr"/>
            <a:r>
              <a:rPr lang="en-AU" sz="1600" dirty="0"/>
              <a:t>To understand the notion of the state as an actor in Global </a:t>
            </a:r>
            <a:r>
              <a:rPr lang="en-AU" sz="1600" dirty="0" smtClean="0"/>
              <a:t>Politics</a:t>
            </a:r>
            <a:endParaRPr lang="en-AU" sz="1450" b="1" i="1" u="sng" dirty="0" smtClean="0"/>
          </a:p>
          <a:p>
            <a:endParaRPr lang="en-A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997828" y="404664"/>
            <a:ext cx="3128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/>
              <a:t>LEARNING INTENTIONS AND SUCCESS CRITERIA</a:t>
            </a:r>
            <a:endParaRPr lang="en-AU" b="1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5997828" y="2923082"/>
            <a:ext cx="2926928" cy="3674270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1450" u="sng" dirty="0" smtClean="0">
                <a:solidFill>
                  <a:srgbClr val="000000"/>
                </a:solidFill>
              </a:rPr>
              <a:t>Success Criteria</a:t>
            </a:r>
          </a:p>
          <a:p>
            <a:r>
              <a:rPr lang="en-AU" sz="1600" b="0" dirty="0">
                <a:solidFill>
                  <a:srgbClr val="000000"/>
                </a:solidFill>
              </a:rPr>
              <a:t>WWBAT identify characteristics of states etc. </a:t>
            </a:r>
          </a:p>
          <a:p>
            <a:r>
              <a:rPr lang="en-AU" sz="1600" b="0" dirty="0">
                <a:solidFill>
                  <a:srgbClr val="000000"/>
                </a:solidFill>
              </a:rPr>
              <a:t>WWBAT define ‘Global Governance’</a:t>
            </a:r>
          </a:p>
          <a:p>
            <a:r>
              <a:rPr lang="en-AU" sz="1600" b="0" dirty="0">
                <a:solidFill>
                  <a:srgbClr val="000000"/>
                </a:solidFill>
              </a:rPr>
              <a:t>WWBAT explain how states operate in global governance</a:t>
            </a:r>
          </a:p>
          <a:p>
            <a:r>
              <a:rPr lang="en-AU" sz="1600" b="0" dirty="0">
                <a:solidFill>
                  <a:srgbClr val="000000"/>
                </a:solidFill>
              </a:rPr>
              <a:t>WWBAT identify potential challenges that face the state system.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-315416"/>
            <a:ext cx="5040560" cy="1371600"/>
          </a:xfrm>
        </p:spPr>
        <p:txBody>
          <a:bodyPr>
            <a:normAutofit/>
          </a:bodyPr>
          <a:lstStyle/>
          <a:p>
            <a:r>
              <a:rPr lang="en-AU" sz="2400" dirty="0" smtClean="0"/>
              <a:t>Challenges to sovereignty</a:t>
            </a:r>
            <a:endParaRPr lang="en-AU" sz="2400" dirty="0"/>
          </a:p>
        </p:txBody>
      </p:sp>
      <p:sp>
        <p:nvSpPr>
          <p:cNvPr id="8" name="AutoShape 4" descr="data:image/jpeg;base64,/9j/4AAQSkZJRgABAQAAAQABAAD/2wCEAAkGBxQTEhQUExQVFRUXFBgYGBgYGBgYGxsYFhcWGB0aFhQYHCggGB8lHBQZITEiJSkrLi4uFyAzODMsNygtMCsBCgoKDg0OGhAQGywkICQsLDQsNCw0LywtLDAsLCw0LCwsLDQsLCwsKywtLCwsLCwsLCwsLDQ0LiwsLCwsLCwsLP/AABEIALUBFwMBIgACEQEDEQH/xAAbAAEAAgMBAQAAAAAAAAAAAAAABAUBAwYCB//EAD4QAAEDAgQEBAMGBAQHAQAAAAEAAhEDIQQSMUEFUWFxEyKBkQYyoRQjQrHB8BVS0eFDU5LxFjNicqLC0iT/xAAaAQEAAwEBAQAAAAAAAAAAAAAAAQIDBAUG/8QALhEAAgIBBAECBAUFAQAAAAAAAAECEQMEEiExQXGRUaHR8BMyUmGxBRRCgcEV/9oADAMBAAIRAxEAPwD6dwzFeLSa+0kXA2cNR0/pCj4/hbKtQOfmgMixEanl5pVZ8IOvUF9AegieupnlsulWuJrLjW48bE1mxJyX2jlsXjnP+5pgtDWiwgFwHWfK2CDvbdbMP8OOJHiutF4JJzTGp6XV0MEPH8XfJl9ecRytqpapHT7nc+SkdMpNvJz8PQhYDhlOlOQXiJNzGsT+9lNRF0xioqkdUYqKpIIiKxYIiIAiIgCIiAIiIAiIgCIiAIiIAiIgCIiAreMcKFbKZykTcAGx59v6rkMXhXU3ZXawD3B/cehX0FUvxHgs7WvaMxYbgbt3Fr2I+pXFqtOpJzXZwavTKSc49nJIpfEqdMOBpGWOEiZkXIIM31CiLzJKnR5Mo7XQREUEBFOwHCalYFzQIG7iRPa14UvB/D1RxIf93G8B036Gy0jhnKqRrHBklVLspkV7X+GXgnI5rhAibEmbjcdZRWenyL/El6bKv8WXXBsMym3ICC+AX85NxI1jlKnPJ2ify0/S6pzwh81C2rle55dJbmBbcQ6nmAdGbe2i9t4fiQABihAj/BbMARAM87yRsvWxpqNVR7mKNQS6LWmwNsP9zzPMr0sAaTrzWSVoaGCjQsOeAJJAHNUmO4mXWb5W89z/AEVZzUezbDgllfBa1cbTaYLhPqfyWBj6Z/GPy/Nc2iw/HZ6P/nwrtnUsrtOjmnsQVsXJLdTxb26OPvP0Kss/xRnL+nfpl7nToqSjxhw+YB30KsMPxFj94PI2+ui0jkizkyaXLDtexLREWhzhEQoDy54Gq1HEjkVoqvkrUHzOWHRaxGvXktFBeTVQVck5tcHotqqvtDc2UmHbA72Btz1UmlWI7KHFPohwT6JiLAMrKoZhERAEREAXmo2RF/TX0XpEBzRwApvFCo4Op1iS11g5rxYGeZkDryVHjMM6m8tcCCDaREibEd4XdYvCtqNyvE8juOoOyi8S4a19INMlzQA19pkbnod1wZdLae3x19Poedm0dp7fHX0+hxKk8Mph1am0jMC8SOk3nooysOAPAxFMnmQO7mkD81wY1c0v3PNxJOcU/ijtgIsLBZRVeO47TpPLCHucImANwDub6he3KcYK5M+gnOMFcnRaIotcVHtb4bgyRJJEnTTLoihzfhN+31Ic2uot+31K9vHGitUa+GsbIDrnQjWBbe+lgpreL0CYFVlwDraDF503VG2aL6rmsa+nmDr8hfMx0bF3pHNW2GwOHqNkU6Wt8oiHAgm8A6rLDkbtN8menyXak+bf8kocQpf5jNY+Ya9pXvGYZtRj6b/le0tdeLEQRI0stH8JoX+5p3BB8jdHajTQ8lH4xjY8jdfxH9FtKW1WztxYnkkoxKDGcNpGWsNTIBA+8cbAEeWdBBj0CjnhbIIl5Dg0GXnYgyORkT781PWFxybZ7sccYR2owxsAC57qi/4nbLgKZ8riJccoMCqQZjTLTpvJ2bWHJXxMXNgkDooLtPwUn/EH3jqeRkgtGbxDkJIpn5yzT7yJEmQJAzCdbPiacoFIguiM7sog5LhwaZ+cg7jLyIKvsojaFktB1CEU/iUlX4ia0OzMu1xENdmPlLZjyiTkcXwJs2NdLsFMo5IEJVkrC497NDI5H9OSusHjm1NLHkf05rmyVlrtwdOS0hkcTnzaWGTnpnWrViXwO6h8M4hn8rvm2PP+624h0nsuzG1LlHkPFKE9sjWqytwCg4klplxJMPe27iCT5XCCSNVZot2rNCBT4RSaHBuYZjc53E/MHWJNrhT0REknZFK7NlKrHZSwZUBbKNWOyrKNlJwvlExFgGVlZGIREQBERAYKELKIDmuIfDZkmibfyn/1P9fdUNeg5hh7S09bex39F9DXirTDhDgCORE/muLJo4y5jwcOXQwlzHj+Dk3fElXKAMocNXRJOmxsDr77KHw9hq125jq7M4mNr/pHquyxGApvZkLQG7QIjqI0VFivhgiTTfNtHCD76LLLgy2m3uSMMunzWm3uSOhpYhrvlcD639llcJhMOTUDPMHSRbUEA/0Raw1UpL8pvj1c5q9nzOm+IWANpkPyOa6Gm5N4BgDU6Lx8NYlpNRjdAcwtEzMwJNrCJvBEq48IEybmCOwMSB/pHsovDuHsokhgN9zsLWnfmtHjl+Kpro1eKX4ymuvPsV1Z2Opskuw74aLuziXEiZDW7fKIjmeSr2PcRL4zG5iYk8pXTcQoF7C0ayD7LnX0iCQRdMqd0j3dDKCi22rPKLOU8isELHa0egpxfTNdakHCDzB9WkOB9wFDPCKZmS8ySTLzv+n9+ZVgiglogs4VTE/NeJlxIsQ6wOlwFLpU8oAkmBF7n3XpZQUYUCtwim57nnOHOjNDnAGAALaaBWCwgor3cGpH+e5kjMYJiLjeApNHCNa4uEyYm9vKIFuykIhNIy10GRqFcUKuZoPv3VMrHhh8p7/oF06aVSo5dXFOF/AmIigcVr1mmkKLQ4uqQ7MCQGhjnSSHDLcATfXQrubo80noufwfFsQ9wa5gZmpEgmlVAZWOSKT7+bLmMvEB20QVofxvF5WuGHgPaxwJa85M7S7JUYCDmaC0EixIeIbaa70KOnRc/V4viBnAph5gZCKdQNLnsOUFxcfxxmtDWkXO11g62emx5aWlzQS12rSRdp6g29FZOwSqNWOylgyoC2UasdlWUbM5wvlExFgGVlZGIREQBERAEREAREQFPxTg5c41aTi2pbeBpl1iRZFcIueWng3fK9DnlpYSd8r0ZR0+Lklv3lLzxlbDiQSQA1zgbGd4hSeIh4oRm87nNBcBbzOGwvG25VZwnDvpupkMJZVaA8R8rmk3d2jorupg7nIWsBbBhgPmuQ70J5LPHvnF2Z4t84O/u/v9qKviuPyuyOkANGmhPpr7KPTrNMQddNdlL4lw12VznPz2GYlrQRAPmMC4010jVcg3FVsmX7PVMFpIAaSC5oMSSOf7JhavLkh4tfP+SZTyxfVr5/ydQq08aaC4ObUGV5b8pMwYkRsqV3FKlMkCnVs4iGgkWJEmbbT6qxwHHi5wa+k9sz5iAAIjW/X6Jj1sZcPgjHq4v8yok1OL04d5Xktm2Q65S6BOpsfUdROXcQp5oyv+VpnKY83XpLZ5Zh1iU/EMAjMB2MeyxQrGJNhNieU7j96rZyi3TpnTHU7XUX7M8YR4qNDhItcOEEd1sNIrTjuKMpEh+b5ZECZ1sI3tvAuLrx/G6P8AMf8AQ/8A+UeHGztjrcy82biFgrFLidNxaAT5hLSQQDdwi+hlhsddpUwNG4n6H3WT036WdMP6gnxNexAxBdkdkjPlOUHTNFp6TChCpifL5GG5zX2gRHK/fTqugGDYdHH6L03hw3JWf9vkOlarG12U2CdVM+I1o0gNM3l0jrbL9Vf4OllbB11KzQoNF2++q2hdOHDsds5s+o3raujKIi6TmMLKwVlCAiIhIREQGyjVjspYMqAtlGrHZUlGzOcL5RMRYBlZWRiEREAREQArRhKrnNGdhY6LixjpI1W9FFckVyERFJJXU8a/IXltNrRJPmdNtQWZAZn6rODr1XmS0NZtNieuTUepHZT3NB1E7+oUSrxSk14pl4zabwDyJ0Cxa21ukYtbacpf8JBYZHmsJtGvKTyF+9vWHX4YLlliTJG39lScd4ofFc1hMBuUkOdE6y0NIFuffovXCuKV6lRjS6QCC45RMSBeNpI/MrNaqKntRj/dw37K8kfGcGqiXaknYQPeVqpcMlvmMO20I9V1+OqllN7hq1jiO4BKp+BVW1aIpuIztkN55REH6x6KHhwrKk139+5SWnwrKk/K+/8AZVYbEZBke2I0tb35qebiDoR+a18ZreAx7nNLi2IaPxFxDWhs7kkAd1R0/idrjOQNaDTEuqZTFXEeCCWRpEPvziy6scdi2t2jpx4pRVXaLvI5swbWgXOm0dv9itlGrm6dPy+iosf8UNp+JlpueGF1wbODadRxcDFwH0nMMTGqP+IsonIz/HH/ADQXE0QSAQGyM2U62EcyAbKk+HwWWJp8dHQysKnp1WYrNBqUyx7mhzTlJaQQHgkfK4TDhy1spLOFw4Hxa55gvsfK5t7f9RNt4OwV07LFg1xBkKbRq5u6of4ULRVrNAIMNcALRbKGw0GLxGp3Vkx8GVZF4y2mX8IYSTmqNnMYa8gS8lxMDqfotnD+HilOVzzP8zs15JJHcm6lgqFjBVdBpEMcM0h4kGRYnLyI5xc7wQ4R0WeMXgarnFzK7mAuaS3LmHliwl1gYMxEyvFPA1wR/wDqJG4NJlzAGoMNFjAA3MyvXhYn/MpHT8Lh3Gv7vraLJKJCIisQEREJIWP4pTo5fFdlzuDW2JkkgbafNv1K8fxrDwD4rIIkGYBAm8+h9ipzmA6gHuAdV4+zMkHI2QIByiwJBgcrgH0VeSDRT4rRc4NFRuY6DfUDTu4e63YTFMqNDmGQY+om421XoUG6hrbdB+9l6awDQAdgAp5JN1GrHZSwZUBbKNWOyrKN8mc4XyiYiwDKysjEIiIAiIgCIiAqPiDiZpBoYRmdPoI1vbXnyXIPdJJOpMrNSoXGXEuPMkk+5XleJmzPJK/B4GfO8sr8Be6NVzTLSWnmF4RYmCdFzV4+59J7HDzOAaCNI/ESOZHoq/htfw6rHcnCexsfoSoyLR5ZNpt9Gks05NSb5R9AxOHDx12P72VNVpFpgiCq/gHFPDdleTkIgDUAkjQbbrqsThw8QfQ8l7OnzrJGz28OZZo2iiRbcRQLDB9DsVpcJELqNDxVpTB3EctJBj6KJX4W1zi8VKrC6Ccj8oMAAbevcnmpVPNMHbfn/Q/RbQIsFSNPmisHzaKutwkwSK2IJywPvBIvNvLE9Sp1J51O8WtafW/9l6xDHFrg05XEEA8jzWnCUagc7M4ObJyjeJtM9LeiOPNktNu7LmgfKOy9yvFEggQQQLWvcdVsWiOxdBasRTzNImJ37Gb9DEHoVtRSWK1vD6mdrjiHw1+bLlaARplO8QT+wI9UagpSx9YEwCM9rG0ZiYPynqp4C04jC03/ADsY+NMzQ78wq0QahxOjcGrTBv8AjbsSJubaKRRrtdmyuByuLXdCDBBG2i1OwFIgjw2QTJhoEkc41/W4WxmHaHFwa0OOpAAJkzc73JPqisGjG8PFRzXZ3sc0OAcwgGHRIJIM6KKeBgiDXxJEQZqm4625K2VZjMBWdUL6eJdTEAZMjXtFwSYcdTlidgTF7o0iT27hQJaTVrS1xI8+s5ZaSBMeX6nmtuCwIplxFSo7NEh7g64AGbSxgX5qIMDicxnFQ2TAFKmTBaIkxsRPWT0iVhsNVa4F1cvaARlLGAknLcuaBpBsB+LeAi9ATERFYGyjVjspYMqAt2HqRbmqSj5M5xvklIiLIxCIiAIiID5wiIvnj5kgnDVr/fCDm/AJGYk2PSYHYa3nFTDViZFYC1vJuRqQCJvop8opsvvf7eyCIigoF1XwtjHPa5rjOSI5wZ1PSwXKrofhCneo7o0e8n9B7rp0jayqjq0TazKjpKlMOEESFQ8Z4NVcG+DVLIcHGwdIH4SLSO0FdAi9iz3Dj24Wt5g+qCJbAyZCI+YOc0yZ2iI6rR9jxEOnECTypxG1vNpb8+cjs61MEXAPcKB4TeQ9lpHktGLZQ08HiC4HxgRIkeGNJBIkEXIETtJV3RoRfdbQEKulRpGCXJW4jgdJ+f5wXZrh5sXmSWgyBc8oueZmZgsK2k3K3MRJPmJJk63P5LxiuIUqbmtqVGsLg5wzGBDYkkmwAzNEndw5rH8So/51Lb8bdyAN9yQPUKOEaEtFEZxOiQ4iqw5QSYIJAaJJLRfTopNOoHAOaQQRIIMgg6EEahTYPSIikEHGcNFR+fxKrDly+R2W0zy169AtI4K3y/fVzlIMGpIcRJ84iDcz7chFosQopAj4PCCnmhzyHOLocZALrnLaQOnUqSiIDBWURSQEREJCxKrftleQPs8zq7O0AXOxJJsB6le24muWg+BDi8At8RpOUtJLpsLGBG8Huq2C+pukAr0qijjcTDR9lLfM0EmowwJGZ2UHkSQJ297dY2czCIiEBERAcePhytb5P9Rt3srzD8AotAluc83E/kLK0Rc8NLjj4v1ObHpMUOav1NL8IwtyljS3lAj2XL8V4PlqgNhrHAmTo0NEmSfouuXitSDgWmYOsEj6i6nLgjkRbNp45FR88e2DBBHQ6rC6T4i4UfK+kydQ7LcnkSNXb31XPGk6CYMAwbGxOx5LysuJwlTPFzYZY5OLPC7vhOBFGmG7m7v+6BPoud4JwqoalOo5sMnNJI20Ma6wuuXbosVXJr0PQ0GGrnJehpxlEvYWhxYTHmbqIINvZVtLhVcNaDi3ktiCWN2a5pzbvmQbnVvO6uEXdR6VlQeHVWsj7S8kVM4JaD5YILDe7TM9NotGxz8olx0Fzt1PQKZijYBRSJWsFxwawugDOiyqWjjm0XvpuJyN+WBOvmj/AMo9FcU3SAYiQD7quLMp8eV2Uw5o5OPK7XwPFbDMfGZjXRpmaDHadFrfw6idaVM6asadBA22FlJRa0bmhmCpjSmwWIs1os7Uab7rZSpNaIa0NHIAAewXtEAREUgIiIAiIAgCLY2gey2Nw3MqrkirkkR1kAnRS20QNlsVXMo8nwIjaB7KRTpAL2iq5NlHJsIiKpUIiIAiIgCIiAIiIAoHFMZ4IDnNLmOOVwtaxvG86XOwU9aMdhG1WFjpg7jUEbhUyJuL29lMik4vb2R+E4/xg9wkAOgAxI8o5df3ynqLw7Atosytk3kk7mAP0UpMakord2Makord2ERFcuRcUb+iruIY4UgCbyYjpufT9Vt4vjm0rm5Og5xHsFR4Wm7EvLnkZWxaDEHYX6arPLnqseP8z+Rnm1DjWLH+d/L1N2FwQdVFTLlpkZocQZc4be8+iu3uAuTA62UTiXDKddrW1AYa4OblJaQ4AgEObcWJWunwemM0Gp5sky9zh5CDAa4lrQYuAIO62xYljTS8nRhwRxJpeeywWFUt4Czd1XkD4jpgGdTeTAnnCm4Lh7KRcW5iXRMkmzcxAE7DMfy2WibNiUi9tok7LY3DcyjkirkkaEAUxtAd17AVXMo8iIjaJOy2Nw3MqQiq5sq5s1totGy2AIirZVtsIiIQEREAREQBERAEREAREQBERAEREAREQBERAEREBUcY4aKhBPvew6bT3TCYVtNuVvqdyeZVusBo5JFRUt1ciMYKW+uSG2kTstjcMdypKKzmy7yM1NoDutgaBosoqttlW2wiIhAREQBERAEREAREQBERAEREAREQBERAEREAREQBERAEREAREQBERAYcFlEQBERAEREAREQBERAEREAREQBERAEREAREQBER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323528" y="1484784"/>
            <a:ext cx="54726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Changing Borders</a:t>
            </a:r>
          </a:p>
          <a:p>
            <a:r>
              <a:rPr lang="en-AU" dirty="0"/>
              <a:t>When the sovereign borders of a state are changed or altered either with or without the agreement of the affected state. Examples include secession or partition.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08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97828" y="1157718"/>
            <a:ext cx="2926928" cy="130035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AU" sz="1450" b="1" i="1" u="sng" dirty="0" smtClean="0"/>
              <a:t>Learning intention</a:t>
            </a:r>
          </a:p>
          <a:p>
            <a:pPr algn="ctr"/>
            <a:r>
              <a:rPr lang="en-AU" sz="1600" dirty="0"/>
              <a:t>To understand the notion of the state as an actor in Global </a:t>
            </a:r>
            <a:r>
              <a:rPr lang="en-AU" sz="1600" dirty="0" smtClean="0"/>
              <a:t>Politics</a:t>
            </a:r>
            <a:endParaRPr lang="en-AU" sz="1450" b="1" i="1" u="sng" dirty="0" smtClean="0"/>
          </a:p>
          <a:p>
            <a:endParaRPr lang="en-A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997828" y="404664"/>
            <a:ext cx="3128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/>
              <a:t>LEARNING INTENTIONS AND SUCCESS CRITERIA</a:t>
            </a:r>
            <a:endParaRPr lang="en-AU" b="1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5997828" y="2923082"/>
            <a:ext cx="2926928" cy="3674270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1450" u="sng" dirty="0" smtClean="0">
                <a:solidFill>
                  <a:srgbClr val="000000"/>
                </a:solidFill>
              </a:rPr>
              <a:t>Success Criteria</a:t>
            </a:r>
          </a:p>
          <a:p>
            <a:r>
              <a:rPr lang="en-AU" sz="1600" b="0" dirty="0">
                <a:solidFill>
                  <a:srgbClr val="000000"/>
                </a:solidFill>
              </a:rPr>
              <a:t>WWBAT identify characteristics of states etc. </a:t>
            </a:r>
          </a:p>
          <a:p>
            <a:r>
              <a:rPr lang="en-AU" sz="1600" b="0" dirty="0">
                <a:solidFill>
                  <a:srgbClr val="000000"/>
                </a:solidFill>
              </a:rPr>
              <a:t>WWBAT define ‘Global Governance’</a:t>
            </a:r>
          </a:p>
          <a:p>
            <a:r>
              <a:rPr lang="en-AU" sz="1600" b="0" dirty="0">
                <a:solidFill>
                  <a:srgbClr val="000000"/>
                </a:solidFill>
              </a:rPr>
              <a:t>WWBAT explain how states operate in global governance</a:t>
            </a:r>
          </a:p>
          <a:p>
            <a:r>
              <a:rPr lang="en-AU" sz="1600" b="0" dirty="0">
                <a:solidFill>
                  <a:srgbClr val="000000"/>
                </a:solidFill>
              </a:rPr>
              <a:t>WWBAT identify potential challenges that face the state system.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-315416"/>
            <a:ext cx="5040560" cy="1371600"/>
          </a:xfrm>
        </p:spPr>
        <p:txBody>
          <a:bodyPr>
            <a:normAutofit/>
          </a:bodyPr>
          <a:lstStyle/>
          <a:p>
            <a:r>
              <a:rPr lang="en-AU" sz="2400" dirty="0" smtClean="0"/>
              <a:t>Challenges to sovereignty</a:t>
            </a:r>
            <a:endParaRPr lang="en-AU" sz="2400" dirty="0"/>
          </a:p>
        </p:txBody>
      </p:sp>
      <p:sp>
        <p:nvSpPr>
          <p:cNvPr id="8" name="AutoShape 4" descr="data:image/jpeg;base64,/9j/4AAQSkZJRgABAQAAAQABAAD/2wCEAAkGBxQTEhQUExQVFRUXFBgYGBgYGBgYGxsYFhcWGB0aFhQYHCggGB8lHBQZITEiJSkrLi4uFyAzODMsNygtMCsBCgoKDg0OGhAQGywkICQsLDQsNCw0LywtLDAsLCw0LCwsLDQsLCwsKywtLCwsLCwsLCwsLDQ0LiwsLCwsLCwsLP/AABEIALUBFwMBIgACEQEDEQH/xAAbAAEAAgMBAQAAAAAAAAAAAAAABAUBAwYCB//EAD4QAAEDAgQEBAMGBAQHAQAAAAEAAhEDIQQSMUEFUWFxEyKBkQYyoRQjQrHB8BVS0eFDU5LxFjNicqLC0iT/xAAaAQEAAwEBAQAAAAAAAAAAAAAAAQIDBAUG/8QALhEAAgIBBAECBAUFAQAAAAAAAAECEQMEEiExQXGRUaHR8BMyUmGxBRRCgcEV/9oADAMBAAIRAxEAPwD6dwzFeLSa+0kXA2cNR0/pCj4/hbKtQOfmgMixEanl5pVZ8IOvUF9AegieupnlsulWuJrLjW48bE1mxJyX2jlsXjnP+5pgtDWiwgFwHWfK2CDvbdbMP8OOJHiutF4JJzTGp6XV0MEPH8XfJl9ecRytqpapHT7nc+SkdMpNvJz8PQhYDhlOlOQXiJNzGsT+9lNRF0xioqkdUYqKpIIiKxYIiIAiIgCIiAIiIAiIgCIiAIiIAiIgCIiAreMcKFbKZykTcAGx59v6rkMXhXU3ZXawD3B/cehX0FUvxHgs7WvaMxYbgbt3Fr2I+pXFqtOpJzXZwavTKSc49nJIpfEqdMOBpGWOEiZkXIIM31CiLzJKnR5Mo7XQREUEBFOwHCalYFzQIG7iRPa14UvB/D1RxIf93G8B036Gy0jhnKqRrHBklVLspkV7X+GXgnI5rhAibEmbjcdZRWenyL/El6bKv8WXXBsMym3ICC+AX85NxI1jlKnPJ2ify0/S6pzwh81C2rle55dJbmBbcQ6nmAdGbe2i9t4fiQABihAj/BbMARAM87yRsvWxpqNVR7mKNQS6LWmwNsP9zzPMr0sAaTrzWSVoaGCjQsOeAJJAHNUmO4mXWb5W89z/AEVZzUezbDgllfBa1cbTaYLhPqfyWBj6Z/GPy/Nc2iw/HZ6P/nwrtnUsrtOjmnsQVsXJLdTxb26OPvP0Kss/xRnL+nfpl7nToqSjxhw+YB30KsMPxFj94PI2+ui0jkizkyaXLDtexLREWhzhEQoDy54Gq1HEjkVoqvkrUHzOWHRaxGvXktFBeTVQVck5tcHotqqvtDc2UmHbA72Btz1UmlWI7KHFPohwT6JiLAMrKoZhERAEREAXmo2RF/TX0XpEBzRwApvFCo4Op1iS11g5rxYGeZkDryVHjMM6m8tcCCDaREibEd4XdYvCtqNyvE8juOoOyi8S4a19INMlzQA19pkbnod1wZdLae3x19Poedm0dp7fHX0+hxKk8Mph1am0jMC8SOk3nooysOAPAxFMnmQO7mkD81wY1c0v3PNxJOcU/ijtgIsLBZRVeO47TpPLCHucImANwDub6he3KcYK5M+gnOMFcnRaIotcVHtb4bgyRJJEnTTLoihzfhN+31Ic2uot+31K9vHGitUa+GsbIDrnQjWBbe+lgpreL0CYFVlwDraDF503VG2aL6rmsa+nmDr8hfMx0bF3pHNW2GwOHqNkU6Wt8oiHAgm8A6rLDkbtN8menyXak+bf8kocQpf5jNY+Ya9pXvGYZtRj6b/le0tdeLEQRI0stH8JoX+5p3BB8jdHajTQ8lH4xjY8jdfxH9FtKW1WztxYnkkoxKDGcNpGWsNTIBA+8cbAEeWdBBj0CjnhbIIl5Dg0GXnYgyORkT781PWFxybZ7sccYR2owxsAC57qi/4nbLgKZ8riJccoMCqQZjTLTpvJ2bWHJXxMXNgkDooLtPwUn/EH3jqeRkgtGbxDkJIpn5yzT7yJEmQJAzCdbPiacoFIguiM7sog5LhwaZ+cg7jLyIKvsojaFktB1CEU/iUlX4ia0OzMu1xENdmPlLZjyiTkcXwJs2NdLsFMo5IEJVkrC497NDI5H9OSusHjm1NLHkf05rmyVlrtwdOS0hkcTnzaWGTnpnWrViXwO6h8M4hn8rvm2PP+624h0nsuzG1LlHkPFKE9sjWqytwCg4klplxJMPe27iCT5XCCSNVZot2rNCBT4RSaHBuYZjc53E/MHWJNrhT0REknZFK7NlKrHZSwZUBbKNWOyrKNlJwvlExFgGVlZGIREQBERAYKELKIDmuIfDZkmibfyn/1P9fdUNeg5hh7S09bex39F9DXirTDhDgCORE/muLJo4y5jwcOXQwlzHj+Dk3fElXKAMocNXRJOmxsDr77KHw9hq125jq7M4mNr/pHquyxGApvZkLQG7QIjqI0VFivhgiTTfNtHCD76LLLgy2m3uSMMunzWm3uSOhpYhrvlcD639llcJhMOTUDPMHSRbUEA/0Raw1UpL8pvj1c5q9nzOm+IWANpkPyOa6Gm5N4BgDU6Lx8NYlpNRjdAcwtEzMwJNrCJvBEq48IEybmCOwMSB/pHsovDuHsokhgN9zsLWnfmtHjl+Kpro1eKX4ymuvPsV1Z2Opskuw74aLuziXEiZDW7fKIjmeSr2PcRL4zG5iYk8pXTcQoF7C0ayD7LnX0iCQRdMqd0j3dDKCi22rPKLOU8isELHa0egpxfTNdakHCDzB9WkOB9wFDPCKZmS8ySTLzv+n9+ZVgiglogs4VTE/NeJlxIsQ6wOlwFLpU8oAkmBF7n3XpZQUYUCtwim57nnOHOjNDnAGAALaaBWCwgor3cGpH+e5kjMYJiLjeApNHCNa4uEyYm9vKIFuykIhNIy10GRqFcUKuZoPv3VMrHhh8p7/oF06aVSo5dXFOF/AmIigcVr1mmkKLQ4uqQ7MCQGhjnSSHDLcATfXQrubo80noufwfFsQ9wa5gZmpEgmlVAZWOSKT7+bLmMvEB20QVofxvF5WuGHgPaxwJa85M7S7JUYCDmaC0EixIeIbaa70KOnRc/V4viBnAph5gZCKdQNLnsOUFxcfxxmtDWkXO11g62emx5aWlzQS12rSRdp6g29FZOwSqNWOylgyoC2UasdlWUbM5wvlExFgGVlZGIREQBERAEREAREQFPxTg5c41aTi2pbeBpl1iRZFcIueWng3fK9DnlpYSd8r0ZR0+Lklv3lLzxlbDiQSQA1zgbGd4hSeIh4oRm87nNBcBbzOGwvG25VZwnDvpupkMJZVaA8R8rmk3d2jorupg7nIWsBbBhgPmuQ70J5LPHvnF2Z4t84O/u/v9qKviuPyuyOkANGmhPpr7KPTrNMQddNdlL4lw12VznPz2GYlrQRAPmMC4010jVcg3FVsmX7PVMFpIAaSC5oMSSOf7JhavLkh4tfP+SZTyxfVr5/ydQq08aaC4ObUGV5b8pMwYkRsqV3FKlMkCnVs4iGgkWJEmbbT6qxwHHi5wa+k9sz5iAAIjW/X6Jj1sZcPgjHq4v8yok1OL04d5Xktm2Q65S6BOpsfUdROXcQp5oyv+VpnKY83XpLZ5Zh1iU/EMAjMB2MeyxQrGJNhNieU7j96rZyi3TpnTHU7XUX7M8YR4qNDhItcOEEd1sNIrTjuKMpEh+b5ZECZ1sI3tvAuLrx/G6P8AMf8AQ/8A+UeHGztjrcy82biFgrFLidNxaAT5hLSQQDdwi+hlhsddpUwNG4n6H3WT036WdMP6gnxNexAxBdkdkjPlOUHTNFp6TChCpifL5GG5zX2gRHK/fTqugGDYdHH6L03hw3JWf9vkOlarG12U2CdVM+I1o0gNM3l0jrbL9Vf4OllbB11KzQoNF2++q2hdOHDsds5s+o3raujKIi6TmMLKwVlCAiIhIREQGyjVjspYMqAtlGrHZUlGzOcL5RMRYBlZWRiEREAREQArRhKrnNGdhY6LixjpI1W9FFckVyERFJJXU8a/IXltNrRJPmdNtQWZAZn6rODr1XmS0NZtNieuTUepHZT3NB1E7+oUSrxSk14pl4zabwDyJ0Cxa21ukYtbacpf8JBYZHmsJtGvKTyF+9vWHX4YLlliTJG39lScd4ofFc1hMBuUkOdE6y0NIFuffovXCuKV6lRjS6QCC45RMSBeNpI/MrNaqKntRj/dw37K8kfGcGqiXaknYQPeVqpcMlvmMO20I9V1+OqllN7hq1jiO4BKp+BVW1aIpuIztkN55REH6x6KHhwrKk139+5SWnwrKk/K+/8AZVYbEZBke2I0tb35qebiDoR+a18ZreAx7nNLi2IaPxFxDWhs7kkAd1R0/idrjOQNaDTEuqZTFXEeCCWRpEPvziy6scdi2t2jpx4pRVXaLvI5swbWgXOm0dv9itlGrm6dPy+iosf8UNp+JlpueGF1wbODadRxcDFwH0nMMTGqP+IsonIz/HH/ADQXE0QSAQGyM2U62EcyAbKk+HwWWJp8dHQysKnp1WYrNBqUyx7mhzTlJaQQHgkfK4TDhy1spLOFw4Hxa55gvsfK5t7f9RNt4OwV07LFg1xBkKbRq5u6of4ULRVrNAIMNcALRbKGw0GLxGp3Vkx8GVZF4y2mX8IYSTmqNnMYa8gS8lxMDqfotnD+HilOVzzP8zs15JJHcm6lgqFjBVdBpEMcM0h4kGRYnLyI5xc7wQ4R0WeMXgarnFzK7mAuaS3LmHliwl1gYMxEyvFPA1wR/wDqJG4NJlzAGoMNFjAA3MyvXhYn/MpHT8Lh3Gv7vraLJKJCIisQEREJIWP4pTo5fFdlzuDW2JkkgbafNv1K8fxrDwD4rIIkGYBAm8+h9ipzmA6gHuAdV4+zMkHI2QIByiwJBgcrgH0VeSDRT4rRc4NFRuY6DfUDTu4e63YTFMqNDmGQY+om421XoUG6hrbdB+9l6awDQAdgAp5JN1GrHZSwZUBbKNWOyrKN8mc4XyiYiwDKysjEIiIAiIgCIiAqPiDiZpBoYRmdPoI1vbXnyXIPdJJOpMrNSoXGXEuPMkk+5XleJmzPJK/B4GfO8sr8Be6NVzTLSWnmF4RYmCdFzV4+59J7HDzOAaCNI/ESOZHoq/htfw6rHcnCexsfoSoyLR5ZNpt9Gks05NSb5R9AxOHDx12P72VNVpFpgiCq/gHFPDdleTkIgDUAkjQbbrqsThw8QfQ8l7OnzrJGz28OZZo2iiRbcRQLDB9DsVpcJELqNDxVpTB3EctJBj6KJX4W1zi8VKrC6Ccj8oMAAbevcnmpVPNMHbfn/Q/RbQIsFSNPmisHzaKutwkwSK2IJywPvBIvNvLE9Sp1J51O8WtafW/9l6xDHFrg05XEEA8jzWnCUagc7M4ObJyjeJtM9LeiOPNktNu7LmgfKOy9yvFEggQQQLWvcdVsWiOxdBasRTzNImJ37Gb9DEHoVtRSWK1vD6mdrjiHw1+bLlaARplO8QT+wI9UagpSx9YEwCM9rG0ZiYPynqp4C04jC03/ADsY+NMzQ78wq0QahxOjcGrTBv8AjbsSJubaKRRrtdmyuByuLXdCDBBG2i1OwFIgjw2QTJhoEkc41/W4WxmHaHFwa0OOpAAJkzc73JPqisGjG8PFRzXZ3sc0OAcwgGHRIJIM6KKeBgiDXxJEQZqm4625K2VZjMBWdUL6eJdTEAZMjXtFwSYcdTlidgTF7o0iT27hQJaTVrS1xI8+s5ZaSBMeX6nmtuCwIplxFSo7NEh7g64AGbSxgX5qIMDicxnFQ2TAFKmTBaIkxsRPWT0iVhsNVa4F1cvaARlLGAknLcuaBpBsB+LeAi9ATERFYGyjVjspYMqAt2HqRbmqSj5M5xvklIiLIxCIiAIiID5wiIvnj5kgnDVr/fCDm/AJGYk2PSYHYa3nFTDViZFYC1vJuRqQCJvop8opsvvf7eyCIigoF1XwtjHPa5rjOSI5wZ1PSwXKrofhCneo7o0e8n9B7rp0jayqjq0TazKjpKlMOEESFQ8Z4NVcG+DVLIcHGwdIH4SLSO0FdAi9iz3Dj24Wt5g+qCJbAyZCI+YOc0yZ2iI6rR9jxEOnECTypxG1vNpb8+cjs61MEXAPcKB4TeQ9lpHktGLZQ08HiC4HxgRIkeGNJBIkEXIETtJV3RoRfdbQEKulRpGCXJW4jgdJ+f5wXZrh5sXmSWgyBc8oueZmZgsK2k3K3MRJPmJJk63P5LxiuIUqbmtqVGsLg5wzGBDYkkmwAzNEndw5rH8So/51Lb8bdyAN9yQPUKOEaEtFEZxOiQ4iqw5QSYIJAaJJLRfTopNOoHAOaQQRIIMgg6EEahTYPSIikEHGcNFR+fxKrDly+R2W0zy169AtI4K3y/fVzlIMGpIcRJ84iDcz7chFosQopAj4PCCnmhzyHOLocZALrnLaQOnUqSiIDBWURSQEREJCxKrftleQPs8zq7O0AXOxJJsB6le24muWg+BDi8At8RpOUtJLpsLGBG8Huq2C+pukAr0qijjcTDR9lLfM0EmowwJGZ2UHkSQJ297dY2czCIiEBERAcePhytb5P9Rt3srzD8AotAluc83E/kLK0Rc8NLjj4v1ObHpMUOav1NL8IwtyljS3lAj2XL8V4PlqgNhrHAmTo0NEmSfouuXitSDgWmYOsEj6i6nLgjkRbNp45FR88e2DBBHQ6rC6T4i4UfK+kydQ7LcnkSNXb31XPGk6CYMAwbGxOx5LysuJwlTPFzYZY5OLPC7vhOBFGmG7m7v+6BPoud4JwqoalOo5sMnNJI20Ma6wuuXbosVXJr0PQ0GGrnJehpxlEvYWhxYTHmbqIINvZVtLhVcNaDi3ktiCWN2a5pzbvmQbnVvO6uEXdR6VlQeHVWsj7S8kVM4JaD5YILDe7TM9NotGxz8olx0Fzt1PQKZijYBRSJWsFxwawugDOiyqWjjm0XvpuJyN+WBOvmj/AMo9FcU3SAYiQD7quLMp8eV2Uw5o5OPK7XwPFbDMfGZjXRpmaDHadFrfw6idaVM6asadBA22FlJRa0bmhmCpjSmwWIs1os7Uab7rZSpNaIa0NHIAAewXtEAREUgIiIAiIAgCLY2gey2Nw3MqrkirkkR1kAnRS20QNlsVXMo8nwIjaB7KRTpAL2iq5NlHJsIiKpUIiIAiIgCIiAIiIAoHFMZ4IDnNLmOOVwtaxvG86XOwU9aMdhG1WFjpg7jUEbhUyJuL29lMik4vb2R+E4/xg9wkAOgAxI8o5df3ynqLw7Atosytk3kk7mAP0UpMakord2Makord2ERFcuRcUb+iruIY4UgCbyYjpufT9Vt4vjm0rm5Og5xHsFR4Wm7EvLnkZWxaDEHYX6arPLnqseP8z+Rnm1DjWLH+d/L1N2FwQdVFTLlpkZocQZc4be8+iu3uAuTA62UTiXDKddrW1AYa4OblJaQ4AgEObcWJWunwemM0Gp5sky9zh5CDAa4lrQYuAIO62xYljTS8nRhwRxJpeeywWFUt4Czd1XkD4jpgGdTeTAnnCm4Lh7KRcW5iXRMkmzcxAE7DMfy2WibNiUi9tok7LY3DcyjkirkkaEAUxtAd17AVXMo8iIjaJOy2Nw3MqQiq5sq5s1totGy2AIirZVtsIiIQEREAREQBERAEREAREQBERAEREAREQBERAEREBUcY4aKhBPvew6bT3TCYVtNuVvqdyeZVusBo5JFRUt1ciMYKW+uSG2kTstjcMdypKKzmy7yM1NoDutgaBosoqttlW2wiIhAREQBERAEREAREQBERAEREAREQBERAEREAREQBERAEREAREQBERAYcFlEQBERAEREAREQBERAEREAREQBERAEREAREQBER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323528" y="1484784"/>
            <a:ext cx="54726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Changing Borders</a:t>
            </a:r>
          </a:p>
          <a:p>
            <a:r>
              <a:rPr lang="en-AU" dirty="0"/>
              <a:t>When the sovereign borders of a state are changed or altered either with or without the agreement of the affected state. Examples include secession or partition.</a:t>
            </a:r>
          </a:p>
          <a:p>
            <a:endParaRPr lang="en-AU" dirty="0" smtClean="0"/>
          </a:p>
          <a:p>
            <a:r>
              <a:rPr lang="en-AU" dirty="0" smtClean="0"/>
              <a:t>Supranational institutions</a:t>
            </a:r>
          </a:p>
          <a:p>
            <a:r>
              <a:rPr lang="en-AU" dirty="0" smtClean="0"/>
              <a:t>An international organization, or union, whereby member states transcend national boundaries </a:t>
            </a:r>
            <a:br>
              <a:rPr lang="en-AU" dirty="0" smtClean="0"/>
            </a:br>
            <a:r>
              <a:rPr lang="en-AU" dirty="0" smtClean="0"/>
              <a:t>or interests to share in the decision-making and vote on issues pertaining to the wider grouping.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66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97828" y="1157718"/>
            <a:ext cx="2926928" cy="130035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AU" sz="1450" b="1" i="1" u="sng" dirty="0" smtClean="0"/>
              <a:t>Learning intention</a:t>
            </a:r>
          </a:p>
          <a:p>
            <a:pPr algn="ctr"/>
            <a:r>
              <a:rPr lang="en-AU" sz="1600" dirty="0"/>
              <a:t>To understand the notion of the state as an actor in Global </a:t>
            </a:r>
            <a:r>
              <a:rPr lang="en-AU" sz="1600" dirty="0" smtClean="0"/>
              <a:t>Politics</a:t>
            </a:r>
            <a:endParaRPr lang="en-AU" sz="1450" b="1" i="1" u="sng" dirty="0" smtClean="0"/>
          </a:p>
          <a:p>
            <a:endParaRPr lang="en-A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997828" y="404664"/>
            <a:ext cx="3128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/>
              <a:t>LEARNING INTENTIONS AND SUCCESS CRITERIA</a:t>
            </a:r>
            <a:endParaRPr lang="en-AU" b="1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5997828" y="2923082"/>
            <a:ext cx="2926928" cy="3674270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1450" u="sng" dirty="0" smtClean="0">
                <a:solidFill>
                  <a:srgbClr val="000000"/>
                </a:solidFill>
              </a:rPr>
              <a:t>Success Criteria</a:t>
            </a:r>
          </a:p>
          <a:p>
            <a:r>
              <a:rPr lang="en-AU" sz="1600" b="0" dirty="0">
                <a:solidFill>
                  <a:srgbClr val="000000"/>
                </a:solidFill>
              </a:rPr>
              <a:t>WWBAT identify characteristics of states etc. </a:t>
            </a:r>
          </a:p>
          <a:p>
            <a:r>
              <a:rPr lang="en-AU" sz="1600" b="0" dirty="0">
                <a:solidFill>
                  <a:srgbClr val="000000"/>
                </a:solidFill>
              </a:rPr>
              <a:t>WWBAT define ‘Global Governance’</a:t>
            </a:r>
          </a:p>
          <a:p>
            <a:r>
              <a:rPr lang="en-AU" sz="1600" b="0" dirty="0">
                <a:solidFill>
                  <a:srgbClr val="000000"/>
                </a:solidFill>
              </a:rPr>
              <a:t>WWBAT explain how states operate in global governance</a:t>
            </a:r>
          </a:p>
          <a:p>
            <a:r>
              <a:rPr lang="en-AU" sz="1600" b="0" dirty="0">
                <a:solidFill>
                  <a:srgbClr val="000000"/>
                </a:solidFill>
              </a:rPr>
              <a:t>WWBAT identify potential challenges that face the state system.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-315416"/>
            <a:ext cx="5040560" cy="1371600"/>
          </a:xfrm>
        </p:spPr>
        <p:txBody>
          <a:bodyPr>
            <a:normAutofit/>
          </a:bodyPr>
          <a:lstStyle/>
          <a:p>
            <a:r>
              <a:rPr lang="en-AU" sz="2400" dirty="0" smtClean="0"/>
              <a:t>Challenges to sovereignty</a:t>
            </a:r>
            <a:endParaRPr lang="en-AU" sz="2400" dirty="0"/>
          </a:p>
        </p:txBody>
      </p:sp>
      <p:sp>
        <p:nvSpPr>
          <p:cNvPr id="8" name="AutoShape 4" descr="data:image/jpeg;base64,/9j/4AAQSkZJRgABAQAAAQABAAD/2wCEAAkGBxQTEhQUExQVFRUXFBgYGBgYGBgYGxsYFhcWGB0aFhQYHCggGB8lHBQZITEiJSkrLi4uFyAzODMsNygtMCsBCgoKDg0OGhAQGywkICQsLDQsNCw0LywtLDAsLCw0LCwsLDQsLCwsKywtLCwsLCwsLCwsLDQ0LiwsLCwsLCwsLP/AABEIALUBFwMBIgACEQEDEQH/xAAbAAEAAgMBAQAAAAAAAAAAAAAABAUBAwYCB//EAD4QAAEDAgQEBAMGBAQHAQAAAAEAAhEDIQQSMUEFUWFxEyKBkQYyoRQjQrHB8BVS0eFDU5LxFjNicqLC0iT/xAAaAQEAAwEBAQAAAAAAAAAAAAAAAQIDBAUG/8QALhEAAgIBBAECBAUFAQAAAAAAAAECEQMEEiExQXGRUaHR8BMyUmGxBRRCgcEV/9oADAMBAAIRAxEAPwD6dwzFeLSa+0kXA2cNR0/pCj4/hbKtQOfmgMixEanl5pVZ8IOvUF9AegieupnlsulWuJrLjW48bE1mxJyX2jlsXjnP+5pgtDWiwgFwHWfK2CDvbdbMP8OOJHiutF4JJzTGp6XV0MEPH8XfJl9ecRytqpapHT7nc+SkdMpNvJz8PQhYDhlOlOQXiJNzGsT+9lNRF0xioqkdUYqKpIIiKxYIiIAiIgCIiAIiIAiIgCIiAIiIAiIgCIiAreMcKFbKZykTcAGx59v6rkMXhXU3ZXawD3B/cehX0FUvxHgs7WvaMxYbgbt3Fr2I+pXFqtOpJzXZwavTKSc49nJIpfEqdMOBpGWOEiZkXIIM31CiLzJKnR5Mo7XQREUEBFOwHCalYFzQIG7iRPa14UvB/D1RxIf93G8B036Gy0jhnKqRrHBklVLspkV7X+GXgnI5rhAibEmbjcdZRWenyL/El6bKv8WXXBsMym3ICC+AX85NxI1jlKnPJ2ify0/S6pzwh81C2rle55dJbmBbcQ6nmAdGbe2i9t4fiQABihAj/BbMARAM87yRsvWxpqNVR7mKNQS6LWmwNsP9zzPMr0sAaTrzWSVoaGCjQsOeAJJAHNUmO4mXWb5W89z/AEVZzUezbDgllfBa1cbTaYLhPqfyWBj6Z/GPy/Nc2iw/HZ6P/nwrtnUsrtOjmnsQVsXJLdTxb26OPvP0Kss/xRnL+nfpl7nToqSjxhw+YB30KsMPxFj94PI2+ui0jkizkyaXLDtexLREWhzhEQoDy54Gq1HEjkVoqvkrUHzOWHRaxGvXktFBeTVQVck5tcHotqqvtDc2UmHbA72Btz1UmlWI7KHFPohwT6JiLAMrKoZhERAEREAXmo2RF/TX0XpEBzRwApvFCo4Op1iS11g5rxYGeZkDryVHjMM6m8tcCCDaREibEd4XdYvCtqNyvE8juOoOyi8S4a19INMlzQA19pkbnod1wZdLae3x19Poedm0dp7fHX0+hxKk8Mph1am0jMC8SOk3nooysOAPAxFMnmQO7mkD81wY1c0v3PNxJOcU/ijtgIsLBZRVeO47TpPLCHucImANwDub6he3KcYK5M+gnOMFcnRaIotcVHtb4bgyRJJEnTTLoihzfhN+31Ic2uot+31K9vHGitUa+GsbIDrnQjWBbe+lgpreL0CYFVlwDraDF503VG2aL6rmsa+nmDr8hfMx0bF3pHNW2GwOHqNkU6Wt8oiHAgm8A6rLDkbtN8menyXak+bf8kocQpf5jNY+Ya9pXvGYZtRj6b/le0tdeLEQRI0stH8JoX+5p3BB8jdHajTQ8lH4xjY8jdfxH9FtKW1WztxYnkkoxKDGcNpGWsNTIBA+8cbAEeWdBBj0CjnhbIIl5Dg0GXnYgyORkT781PWFxybZ7sccYR2owxsAC57qi/4nbLgKZ8riJccoMCqQZjTLTpvJ2bWHJXxMXNgkDooLtPwUn/EH3jqeRkgtGbxDkJIpn5yzT7yJEmQJAzCdbPiacoFIguiM7sog5LhwaZ+cg7jLyIKvsojaFktB1CEU/iUlX4ia0OzMu1xENdmPlLZjyiTkcXwJs2NdLsFMo5IEJVkrC497NDI5H9OSusHjm1NLHkf05rmyVlrtwdOS0hkcTnzaWGTnpnWrViXwO6h8M4hn8rvm2PP+624h0nsuzG1LlHkPFKE9sjWqytwCg4klplxJMPe27iCT5XCCSNVZot2rNCBT4RSaHBuYZjc53E/MHWJNrhT0REknZFK7NlKrHZSwZUBbKNWOyrKNlJwvlExFgGVlZGIREQBERAYKELKIDmuIfDZkmibfyn/1P9fdUNeg5hh7S09bex39F9DXirTDhDgCORE/muLJo4y5jwcOXQwlzHj+Dk3fElXKAMocNXRJOmxsDr77KHw9hq125jq7M4mNr/pHquyxGApvZkLQG7QIjqI0VFivhgiTTfNtHCD76LLLgy2m3uSMMunzWm3uSOhpYhrvlcD639llcJhMOTUDPMHSRbUEA/0Raw1UpL8pvj1c5q9nzOm+IWANpkPyOa6Gm5N4BgDU6Lx8NYlpNRjdAcwtEzMwJNrCJvBEq48IEybmCOwMSB/pHsovDuHsokhgN9zsLWnfmtHjl+Kpro1eKX4ymuvPsV1Z2Opskuw74aLuziXEiZDW7fKIjmeSr2PcRL4zG5iYk8pXTcQoF7C0ayD7LnX0iCQRdMqd0j3dDKCi22rPKLOU8isELHa0egpxfTNdakHCDzB9WkOB9wFDPCKZmS8ySTLzv+n9+ZVgiglogs4VTE/NeJlxIsQ6wOlwFLpU8oAkmBF7n3XpZQUYUCtwim57nnOHOjNDnAGAALaaBWCwgor3cGpH+e5kjMYJiLjeApNHCNa4uEyYm9vKIFuykIhNIy10GRqFcUKuZoPv3VMrHhh8p7/oF06aVSo5dXFOF/AmIigcVr1mmkKLQ4uqQ7MCQGhjnSSHDLcATfXQrubo80noufwfFsQ9wa5gZmpEgmlVAZWOSKT7+bLmMvEB20QVofxvF5WuGHgPaxwJa85M7S7JUYCDmaC0EixIeIbaa70KOnRc/V4viBnAph5gZCKdQNLnsOUFxcfxxmtDWkXO11g62emx5aWlzQS12rSRdp6g29FZOwSqNWOylgyoC2UasdlWUbM5wvlExFgGVlZGIREQBERAEREAREQFPxTg5c41aTi2pbeBpl1iRZFcIueWng3fK9DnlpYSd8r0ZR0+Lklv3lLzxlbDiQSQA1zgbGd4hSeIh4oRm87nNBcBbzOGwvG25VZwnDvpupkMJZVaA8R8rmk3d2jorupg7nIWsBbBhgPmuQ70J5LPHvnF2Z4t84O/u/v9qKviuPyuyOkANGmhPpr7KPTrNMQddNdlL4lw12VznPz2GYlrQRAPmMC4010jVcg3FVsmX7PVMFpIAaSC5oMSSOf7JhavLkh4tfP+SZTyxfVr5/ydQq08aaC4ObUGV5b8pMwYkRsqV3FKlMkCnVs4iGgkWJEmbbT6qxwHHi5wa+k9sz5iAAIjW/X6Jj1sZcPgjHq4v8yok1OL04d5Xktm2Q65S6BOpsfUdROXcQp5oyv+VpnKY83XpLZ5Zh1iU/EMAjMB2MeyxQrGJNhNieU7j96rZyi3TpnTHU7XUX7M8YR4qNDhItcOEEd1sNIrTjuKMpEh+b5ZECZ1sI3tvAuLrx/G6P8AMf8AQ/8A+UeHGztjrcy82biFgrFLidNxaAT5hLSQQDdwi+hlhsddpUwNG4n6H3WT036WdMP6gnxNexAxBdkdkjPlOUHTNFp6TChCpifL5GG5zX2gRHK/fTqugGDYdHH6L03hw3JWf9vkOlarG12U2CdVM+I1o0gNM3l0jrbL9Vf4OllbB11KzQoNF2++q2hdOHDsds5s+o3raujKIi6TmMLKwVlCAiIhIREQGyjVjspYMqAtlGrHZUlGzOcL5RMRYBlZWRiEREAREQArRhKrnNGdhY6LixjpI1W9FFckVyERFJJXU8a/IXltNrRJPmdNtQWZAZn6rODr1XmS0NZtNieuTUepHZT3NB1E7+oUSrxSk14pl4zabwDyJ0Cxa21ukYtbacpf8JBYZHmsJtGvKTyF+9vWHX4YLlliTJG39lScd4ofFc1hMBuUkOdE6y0NIFuffovXCuKV6lRjS6QCC45RMSBeNpI/MrNaqKntRj/dw37K8kfGcGqiXaknYQPeVqpcMlvmMO20I9V1+OqllN7hq1jiO4BKp+BVW1aIpuIztkN55REH6x6KHhwrKk139+5SWnwrKk/K+/8AZVYbEZBke2I0tb35qebiDoR+a18ZreAx7nNLi2IaPxFxDWhs7kkAd1R0/idrjOQNaDTEuqZTFXEeCCWRpEPvziy6scdi2t2jpx4pRVXaLvI5swbWgXOm0dv9itlGrm6dPy+iosf8UNp+JlpueGF1wbODadRxcDFwH0nMMTGqP+IsonIz/HH/ADQXE0QSAQGyM2U62EcyAbKk+HwWWJp8dHQysKnp1WYrNBqUyx7mhzTlJaQQHgkfK4TDhy1spLOFw4Hxa55gvsfK5t7f9RNt4OwV07LFg1xBkKbRq5u6of4ULRVrNAIMNcALRbKGw0GLxGp3Vkx8GVZF4y2mX8IYSTmqNnMYa8gS8lxMDqfotnD+HilOVzzP8zs15JJHcm6lgqFjBVdBpEMcM0h4kGRYnLyI5xc7wQ4R0WeMXgarnFzK7mAuaS3LmHliwl1gYMxEyvFPA1wR/wDqJG4NJlzAGoMNFjAA3MyvXhYn/MpHT8Lh3Gv7vraLJKJCIisQEREJIWP4pTo5fFdlzuDW2JkkgbafNv1K8fxrDwD4rIIkGYBAm8+h9ipzmA6gHuAdV4+zMkHI2QIByiwJBgcrgH0VeSDRT4rRc4NFRuY6DfUDTu4e63YTFMqNDmGQY+om421XoUG6hrbdB+9l6awDQAdgAp5JN1GrHZSwZUBbKNWOyrKN8mc4XyiYiwDKysjEIiIAiIgCIiAqPiDiZpBoYRmdPoI1vbXnyXIPdJJOpMrNSoXGXEuPMkk+5XleJmzPJK/B4GfO8sr8Be6NVzTLSWnmF4RYmCdFzV4+59J7HDzOAaCNI/ESOZHoq/htfw6rHcnCexsfoSoyLR5ZNpt9Gks05NSb5R9AxOHDx12P72VNVpFpgiCq/gHFPDdleTkIgDUAkjQbbrqsThw8QfQ8l7OnzrJGz28OZZo2iiRbcRQLDB9DsVpcJELqNDxVpTB3EctJBj6KJX4W1zi8VKrC6Ccj8oMAAbevcnmpVPNMHbfn/Q/RbQIsFSNPmisHzaKutwkwSK2IJywPvBIvNvLE9Sp1J51O8WtafW/9l6xDHFrg05XEEA8jzWnCUagc7M4ObJyjeJtM9LeiOPNktNu7LmgfKOy9yvFEggQQQLWvcdVsWiOxdBasRTzNImJ37Gb9DEHoVtRSWK1vD6mdrjiHw1+bLlaARplO8QT+wI9UagpSx9YEwCM9rG0ZiYPynqp4C04jC03/ADsY+NMzQ78wq0QahxOjcGrTBv8AjbsSJubaKRRrtdmyuByuLXdCDBBG2i1OwFIgjw2QTJhoEkc41/W4WxmHaHFwa0OOpAAJkzc73JPqisGjG8PFRzXZ3sc0OAcwgGHRIJIM6KKeBgiDXxJEQZqm4625K2VZjMBWdUL6eJdTEAZMjXtFwSYcdTlidgTF7o0iT27hQJaTVrS1xI8+s5ZaSBMeX6nmtuCwIplxFSo7NEh7g64AGbSxgX5qIMDicxnFQ2TAFKmTBaIkxsRPWT0iVhsNVa4F1cvaARlLGAknLcuaBpBsB+LeAi9ATERFYGyjVjspYMqAt2HqRbmqSj5M5xvklIiLIxCIiAIiID5wiIvnj5kgnDVr/fCDm/AJGYk2PSYHYa3nFTDViZFYC1vJuRqQCJvop8opsvvf7eyCIigoF1XwtjHPa5rjOSI5wZ1PSwXKrofhCneo7o0e8n9B7rp0jayqjq0TazKjpKlMOEESFQ8Z4NVcG+DVLIcHGwdIH4SLSO0FdAi9iz3Dj24Wt5g+qCJbAyZCI+YOc0yZ2iI6rR9jxEOnECTypxG1vNpb8+cjs61MEXAPcKB4TeQ9lpHktGLZQ08HiC4HxgRIkeGNJBIkEXIETtJV3RoRfdbQEKulRpGCXJW4jgdJ+f5wXZrh5sXmSWgyBc8oueZmZgsK2k3K3MRJPmJJk63P5LxiuIUqbmtqVGsLg5wzGBDYkkmwAzNEndw5rH8So/51Lb8bdyAN9yQPUKOEaEtFEZxOiQ4iqw5QSYIJAaJJLRfTopNOoHAOaQQRIIMgg6EEahTYPSIikEHGcNFR+fxKrDly+R2W0zy169AtI4K3y/fVzlIMGpIcRJ84iDcz7chFosQopAj4PCCnmhzyHOLocZALrnLaQOnUqSiIDBWURSQEREJCxKrftleQPs8zq7O0AXOxJJsB6le24muWg+BDi8At8RpOUtJLpsLGBG8Huq2C+pukAr0qijjcTDR9lLfM0EmowwJGZ2UHkSQJ297dY2czCIiEBERAcePhytb5P9Rt3srzD8AotAluc83E/kLK0Rc8NLjj4v1ObHpMUOav1NL8IwtyljS3lAj2XL8V4PlqgNhrHAmTo0NEmSfouuXitSDgWmYOsEj6i6nLgjkRbNp45FR88e2DBBHQ6rC6T4i4UfK+kydQ7LcnkSNXb31XPGk6CYMAwbGxOx5LysuJwlTPFzYZY5OLPC7vhOBFGmG7m7v+6BPoud4JwqoalOo5sMnNJI20Ma6wuuXbosVXJr0PQ0GGrnJehpxlEvYWhxYTHmbqIINvZVtLhVcNaDi3ktiCWN2a5pzbvmQbnVvO6uEXdR6VlQeHVWsj7S8kVM4JaD5YILDe7TM9NotGxz8olx0Fzt1PQKZijYBRSJWsFxwawugDOiyqWjjm0XvpuJyN+WBOvmj/AMo9FcU3SAYiQD7quLMp8eV2Uw5o5OPK7XwPFbDMfGZjXRpmaDHadFrfw6idaVM6asadBA22FlJRa0bmhmCpjSmwWIs1os7Uab7rZSpNaIa0NHIAAewXtEAREUgIiIAiIAgCLY2gey2Nw3MqrkirkkR1kAnRS20QNlsVXMo8nwIjaB7KRTpAL2iq5NlHJsIiKpUIiIAiIgCIiAIiIAoHFMZ4IDnNLmOOVwtaxvG86XOwU9aMdhG1WFjpg7jUEbhUyJuL29lMik4vb2R+E4/xg9wkAOgAxI8o5df3ynqLw7Atosytk3kk7mAP0UpMakord2Makord2ERFcuRcUb+iruIY4UgCbyYjpufT9Vt4vjm0rm5Og5xHsFR4Wm7EvLnkZWxaDEHYX6arPLnqseP8z+Rnm1DjWLH+d/L1N2FwQdVFTLlpkZocQZc4be8+iu3uAuTA62UTiXDKddrW1AYa4OblJaQ4AgEObcWJWunwemM0Gp5sky9zh5CDAa4lrQYuAIO62xYljTS8nRhwRxJpeeywWFUt4Czd1XkD4jpgGdTeTAnnCm4Lh7KRcW5iXRMkmzcxAE7DMfy2WibNiUi9tok7LY3DcyjkirkkaEAUxtAd17AVXMo8iIjaJOy2Nw3MqQiq5sq5s1totGy2AIirZVtsIiIQEREAREQBERAEREAREQBERAEREAREQBERAEREBUcY4aKhBPvew6bT3TCYVtNuVvqdyeZVusBo5JFRUt1ciMYKW+uSG2kTstjcMdypKKzmy7yM1NoDutgaBosoqttlW2wiIhAREQBERAEREAREQBERAEREAREQBERAEREAREQBERAEREAREQBERAYcFlEQBERAEREAREQBERAEREAREQBERAEREAREQBER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323528" y="1484784"/>
            <a:ext cx="547260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Changing Borders</a:t>
            </a:r>
          </a:p>
          <a:p>
            <a:r>
              <a:rPr lang="en-AU" dirty="0" smtClean="0"/>
              <a:t>When the sovereign borders of a state are changed or altered either with or without the agreement of the affected state. Examples include secession or partition.</a:t>
            </a:r>
          </a:p>
          <a:p>
            <a:endParaRPr lang="en-AU" dirty="0" smtClean="0"/>
          </a:p>
          <a:p>
            <a:r>
              <a:rPr lang="en-AU" dirty="0" smtClean="0"/>
              <a:t>Supranational institutions</a:t>
            </a:r>
          </a:p>
          <a:p>
            <a:r>
              <a:rPr lang="en-AU" dirty="0" smtClean="0"/>
              <a:t>An international organization, or union, whereby member states transcend national boundaries </a:t>
            </a:r>
            <a:br>
              <a:rPr lang="en-AU" dirty="0" smtClean="0"/>
            </a:br>
            <a:r>
              <a:rPr lang="en-AU" dirty="0" smtClean="0"/>
              <a:t>or interests to share in the decision-making and vote on issues pertaining to the wider grouping.</a:t>
            </a:r>
          </a:p>
          <a:p>
            <a:endParaRPr lang="en-AU" dirty="0" smtClean="0"/>
          </a:p>
          <a:p>
            <a:r>
              <a:rPr lang="en-AU" dirty="0" smtClean="0"/>
              <a:t>Third-agenda</a:t>
            </a:r>
          </a:p>
          <a:p>
            <a:r>
              <a:rPr lang="en-AU" dirty="0"/>
              <a:t>Refers to issues which can only be successfully achieved through the joint action of the international community. These issues affect a number of states at any one time and so require joint action. Examples include global warming, migration and terrorism.</a:t>
            </a:r>
            <a:endParaRPr lang="en-AU" dirty="0" smtClean="0"/>
          </a:p>
          <a:p>
            <a:endParaRPr lang="en-A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26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97828" y="1157718"/>
            <a:ext cx="2926928" cy="130035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AU" sz="1450" b="1" i="1" u="sng" dirty="0" smtClean="0"/>
              <a:t>Learning intention</a:t>
            </a:r>
          </a:p>
          <a:p>
            <a:pPr algn="ctr"/>
            <a:r>
              <a:rPr lang="en-AU" sz="1600" dirty="0"/>
              <a:t>To understand the notion of the state as an actor in Global </a:t>
            </a:r>
            <a:r>
              <a:rPr lang="en-AU" sz="1600" dirty="0" smtClean="0"/>
              <a:t>Politics</a:t>
            </a:r>
            <a:endParaRPr lang="en-AU" sz="1450" b="1" i="1" u="sng" dirty="0" smtClean="0"/>
          </a:p>
          <a:p>
            <a:endParaRPr lang="en-A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997828" y="404664"/>
            <a:ext cx="3128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/>
              <a:t>LEARNING INTENTIONS AND SUCCESS CRITERIA</a:t>
            </a:r>
            <a:endParaRPr lang="en-AU" b="1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5997828" y="2923082"/>
            <a:ext cx="2926928" cy="3674270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1450" u="sng" dirty="0" smtClean="0">
                <a:solidFill>
                  <a:srgbClr val="000000"/>
                </a:solidFill>
              </a:rPr>
              <a:t>Success Criteria</a:t>
            </a:r>
          </a:p>
          <a:p>
            <a:r>
              <a:rPr lang="en-AU" sz="1600" b="0" dirty="0">
                <a:solidFill>
                  <a:srgbClr val="000000"/>
                </a:solidFill>
              </a:rPr>
              <a:t>WWBAT identify characteristics of states etc. </a:t>
            </a:r>
          </a:p>
          <a:p>
            <a:r>
              <a:rPr lang="en-AU" sz="1600" b="0" dirty="0">
                <a:solidFill>
                  <a:srgbClr val="000000"/>
                </a:solidFill>
              </a:rPr>
              <a:t>WWBAT define ‘Global Governance’</a:t>
            </a:r>
          </a:p>
          <a:p>
            <a:r>
              <a:rPr lang="en-AU" sz="1600" b="0" dirty="0">
                <a:solidFill>
                  <a:srgbClr val="000000"/>
                </a:solidFill>
              </a:rPr>
              <a:t>WWBAT explain how states operate in global governance</a:t>
            </a:r>
          </a:p>
          <a:p>
            <a:r>
              <a:rPr lang="en-AU" sz="1600" b="0" dirty="0">
                <a:solidFill>
                  <a:srgbClr val="000000"/>
                </a:solidFill>
              </a:rPr>
              <a:t>WWBAT identify potential challenges that face the state system.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-315416"/>
            <a:ext cx="5040560" cy="1371600"/>
          </a:xfrm>
        </p:spPr>
        <p:txBody>
          <a:bodyPr>
            <a:normAutofit/>
          </a:bodyPr>
          <a:lstStyle/>
          <a:p>
            <a:r>
              <a:rPr lang="en-AU" sz="2400" dirty="0" smtClean="0"/>
              <a:t>Challenges to sovereignty</a:t>
            </a:r>
            <a:endParaRPr lang="en-AU" sz="2400" dirty="0"/>
          </a:p>
        </p:txBody>
      </p:sp>
      <p:sp>
        <p:nvSpPr>
          <p:cNvPr id="8" name="AutoShape 4" descr="data:image/jpeg;base64,/9j/4AAQSkZJRgABAQAAAQABAAD/2wCEAAkGBxQTEhQUExQVFRUXFBgYGBgYGBgYGxsYFhcWGB0aFhQYHCggGB8lHBQZITEiJSkrLi4uFyAzODMsNygtMCsBCgoKDg0OGhAQGywkICQsLDQsNCw0LywtLDAsLCw0LCwsLDQsLCwsKywtLCwsLCwsLCwsLDQ0LiwsLCwsLCwsLP/AABEIALUBFwMBIgACEQEDEQH/xAAbAAEAAgMBAQAAAAAAAAAAAAAABAUBAwYCB//EAD4QAAEDAgQEBAMGBAQHAQAAAAEAAhEDIQQSMUEFUWFxEyKBkQYyoRQjQrHB8BVS0eFDU5LxFjNicqLC0iT/xAAaAQEAAwEBAQAAAAAAAAAAAAAAAQIDBAUG/8QALhEAAgIBBAECBAUFAQAAAAAAAAECEQMEEiExQXGRUaHR8BMyUmGxBRRCgcEV/9oADAMBAAIRAxEAPwD6dwzFeLSa+0kXA2cNR0/pCj4/hbKtQOfmgMixEanl5pVZ8IOvUF9AegieupnlsulWuJrLjW48bE1mxJyX2jlsXjnP+5pgtDWiwgFwHWfK2CDvbdbMP8OOJHiutF4JJzTGp6XV0MEPH8XfJl9ecRytqpapHT7nc+SkdMpNvJz8PQhYDhlOlOQXiJNzGsT+9lNRF0xioqkdUYqKpIIiKxYIiIAiIgCIiAIiIAiIgCIiAIiIAiIgCIiAreMcKFbKZykTcAGx59v6rkMXhXU3ZXawD3B/cehX0FUvxHgs7WvaMxYbgbt3Fr2I+pXFqtOpJzXZwavTKSc49nJIpfEqdMOBpGWOEiZkXIIM31CiLzJKnR5Mo7XQREUEBFOwHCalYFzQIG7iRPa14UvB/D1RxIf93G8B036Gy0jhnKqRrHBklVLspkV7X+GXgnI5rhAibEmbjcdZRWenyL/El6bKv8WXXBsMym3ICC+AX85NxI1jlKnPJ2ify0/S6pzwh81C2rle55dJbmBbcQ6nmAdGbe2i9t4fiQABihAj/BbMARAM87yRsvWxpqNVR7mKNQS6LWmwNsP9zzPMr0sAaTrzWSVoaGCjQsOeAJJAHNUmO4mXWb5W89z/AEVZzUezbDgllfBa1cbTaYLhPqfyWBj6Z/GPy/Nc2iw/HZ6P/nwrtnUsrtOjmnsQVsXJLdTxb26OPvP0Kss/xRnL+nfpl7nToqSjxhw+YB30KsMPxFj94PI2+ui0jkizkyaXLDtexLREWhzhEQoDy54Gq1HEjkVoqvkrUHzOWHRaxGvXktFBeTVQVck5tcHotqqvtDc2UmHbA72Btz1UmlWI7KHFPohwT6JiLAMrKoZhERAEREAXmo2RF/TX0XpEBzRwApvFCo4Op1iS11g5rxYGeZkDryVHjMM6m8tcCCDaREibEd4XdYvCtqNyvE8juOoOyi8S4a19INMlzQA19pkbnod1wZdLae3x19Poedm0dp7fHX0+hxKk8Mph1am0jMC8SOk3nooysOAPAxFMnmQO7mkD81wY1c0v3PNxJOcU/ijtgIsLBZRVeO47TpPLCHucImANwDub6he3KcYK5M+gnOMFcnRaIotcVHtb4bgyRJJEnTTLoihzfhN+31Ic2uot+31K9vHGitUa+GsbIDrnQjWBbe+lgpreL0CYFVlwDraDF503VG2aL6rmsa+nmDr8hfMx0bF3pHNW2GwOHqNkU6Wt8oiHAgm8A6rLDkbtN8menyXak+bf8kocQpf5jNY+Ya9pXvGYZtRj6b/le0tdeLEQRI0stH8JoX+5p3BB8jdHajTQ8lH4xjY8jdfxH9FtKW1WztxYnkkoxKDGcNpGWsNTIBA+8cbAEeWdBBj0CjnhbIIl5Dg0GXnYgyORkT781PWFxybZ7sccYR2owxsAC57qi/4nbLgKZ8riJccoMCqQZjTLTpvJ2bWHJXxMXNgkDooLtPwUn/EH3jqeRkgtGbxDkJIpn5yzT7yJEmQJAzCdbPiacoFIguiM7sog5LhwaZ+cg7jLyIKvsojaFktB1CEU/iUlX4ia0OzMu1xENdmPlLZjyiTkcXwJs2NdLsFMo5IEJVkrC497NDI5H9OSusHjm1NLHkf05rmyVlrtwdOS0hkcTnzaWGTnpnWrViXwO6h8M4hn8rvm2PP+624h0nsuzG1LlHkPFKE9sjWqytwCg4klplxJMPe27iCT5XCCSNVZot2rNCBT4RSaHBuYZjc53E/MHWJNrhT0REknZFK7NlKrHZSwZUBbKNWOyrKNlJwvlExFgGVlZGIREQBERAYKELKIDmuIfDZkmibfyn/1P9fdUNeg5hh7S09bex39F9DXirTDhDgCORE/muLJo4y5jwcOXQwlzHj+Dk3fElXKAMocNXRJOmxsDr77KHw9hq125jq7M4mNr/pHquyxGApvZkLQG7QIjqI0VFivhgiTTfNtHCD76LLLgy2m3uSMMunzWm3uSOhpYhrvlcD639llcJhMOTUDPMHSRbUEA/0Raw1UpL8pvj1c5q9nzOm+IWANpkPyOa6Gm5N4BgDU6Lx8NYlpNRjdAcwtEzMwJNrCJvBEq48IEybmCOwMSB/pHsovDuHsokhgN9zsLWnfmtHjl+Kpro1eKX4ymuvPsV1Z2Opskuw74aLuziXEiZDW7fKIjmeSr2PcRL4zG5iYk8pXTcQoF7C0ayD7LnX0iCQRdMqd0j3dDKCi22rPKLOU8isELHa0egpxfTNdakHCDzB9WkOB9wFDPCKZmS8ySTLzv+n9+ZVgiglogs4VTE/NeJlxIsQ6wOlwFLpU8oAkmBF7n3XpZQUYUCtwim57nnOHOjNDnAGAALaaBWCwgor3cGpH+e5kjMYJiLjeApNHCNa4uEyYm9vKIFuykIhNIy10GRqFcUKuZoPv3VMrHhh8p7/oF06aVSo5dXFOF/AmIigcVr1mmkKLQ4uqQ7MCQGhjnSSHDLcATfXQrubo80noufwfFsQ9wa5gZmpEgmlVAZWOSKT7+bLmMvEB20QVofxvF5WuGHgPaxwJa85M7S7JUYCDmaC0EixIeIbaa70KOnRc/V4viBnAph5gZCKdQNLnsOUFxcfxxmtDWkXO11g62emx5aWlzQS12rSRdp6g29FZOwSqNWOylgyoC2UasdlWUbM5wvlExFgGVlZGIREQBERAEREAREQFPxTg5c41aTi2pbeBpl1iRZFcIueWng3fK9DnlpYSd8r0ZR0+Lklv3lLzxlbDiQSQA1zgbGd4hSeIh4oRm87nNBcBbzOGwvG25VZwnDvpupkMJZVaA8R8rmk3d2jorupg7nIWsBbBhgPmuQ70J5LPHvnF2Z4t84O/u/v9qKviuPyuyOkANGmhPpr7KPTrNMQddNdlL4lw12VznPz2GYlrQRAPmMC4010jVcg3FVsmX7PVMFpIAaSC5oMSSOf7JhavLkh4tfP+SZTyxfVr5/ydQq08aaC4ObUGV5b8pMwYkRsqV3FKlMkCnVs4iGgkWJEmbbT6qxwHHi5wa+k9sz5iAAIjW/X6Jj1sZcPgjHq4v8yok1OL04d5Xktm2Q65S6BOpsfUdROXcQp5oyv+VpnKY83XpLZ5Zh1iU/EMAjMB2MeyxQrGJNhNieU7j96rZyi3TpnTHU7XUX7M8YR4qNDhItcOEEd1sNIrTjuKMpEh+b5ZECZ1sI3tvAuLrx/G6P8AMf8AQ/8A+UeHGztjrcy82biFgrFLidNxaAT5hLSQQDdwi+hlhsddpUwNG4n6H3WT036WdMP6gnxNexAxBdkdkjPlOUHTNFp6TChCpifL5GG5zX2gRHK/fTqugGDYdHH6L03hw3JWf9vkOlarG12U2CdVM+I1o0gNM3l0jrbL9Vf4OllbB11KzQoNF2++q2hdOHDsds5s+o3raujKIi6TmMLKwVlCAiIhIREQGyjVjspYMqAtlGrHZUlGzOcL5RMRYBlZWRiEREAREQArRhKrnNGdhY6LixjpI1W9FFckVyERFJJXU8a/IXltNrRJPmdNtQWZAZn6rODr1XmS0NZtNieuTUepHZT3NB1E7+oUSrxSk14pl4zabwDyJ0Cxa21ukYtbacpf8JBYZHmsJtGvKTyF+9vWHX4YLlliTJG39lScd4ofFc1hMBuUkOdE6y0NIFuffovXCuKV6lRjS6QCC45RMSBeNpI/MrNaqKntRj/dw37K8kfGcGqiXaknYQPeVqpcMlvmMO20I9V1+OqllN7hq1jiO4BKp+BVW1aIpuIztkN55REH6x6KHhwrKk139+5SWnwrKk/K+/8AZVYbEZBke2I0tb35qebiDoR+a18ZreAx7nNLi2IaPxFxDWhs7kkAd1R0/idrjOQNaDTEuqZTFXEeCCWRpEPvziy6scdi2t2jpx4pRVXaLvI5swbWgXOm0dv9itlGrm6dPy+iosf8UNp+JlpueGF1wbODadRxcDFwH0nMMTGqP+IsonIz/HH/ADQXE0QSAQGyM2U62EcyAbKk+HwWWJp8dHQysKnp1WYrNBqUyx7mhzTlJaQQHgkfK4TDhy1spLOFw4Hxa55gvsfK5t7f9RNt4OwV07LFg1xBkKbRq5u6of4ULRVrNAIMNcALRbKGw0GLxGp3Vkx8GVZF4y2mX8IYSTmqNnMYa8gS8lxMDqfotnD+HilOVzzP8zs15JJHcm6lgqFjBVdBpEMcM0h4kGRYnLyI5xc7wQ4R0WeMXgarnFzK7mAuaS3LmHliwl1gYMxEyvFPA1wR/wDqJG4NJlzAGoMNFjAA3MyvXhYn/MpHT8Lh3Gv7vraLJKJCIisQEREJIWP4pTo5fFdlzuDW2JkkgbafNv1K8fxrDwD4rIIkGYBAm8+h9ipzmA6gHuAdV4+zMkHI2QIByiwJBgcrgH0VeSDRT4rRc4NFRuY6DfUDTu4e63YTFMqNDmGQY+om421XoUG6hrbdB+9l6awDQAdgAp5JN1GrHZSwZUBbKNWOyrKN8mc4XyiYiwDKysjEIiIAiIgCIiAqPiDiZpBoYRmdPoI1vbXnyXIPdJJOpMrNSoXGXEuPMkk+5XleJmzPJK/B4GfO8sr8Be6NVzTLSWnmF4RYmCdFzV4+59J7HDzOAaCNI/ESOZHoq/htfw6rHcnCexsfoSoyLR5ZNpt9Gks05NSb5R9AxOHDx12P72VNVpFpgiCq/gHFPDdleTkIgDUAkjQbbrqsThw8QfQ8l7OnzrJGz28OZZo2iiRbcRQLDB9DsVpcJELqNDxVpTB3EctJBj6KJX4W1zi8VKrC6Ccj8oMAAbevcnmpVPNMHbfn/Q/RbQIsFSNPmisHzaKutwkwSK2IJywPvBIvNvLE9Sp1J51O8WtafW/9l6xDHFrg05XEEA8jzWnCUagc7M4ObJyjeJtM9LeiOPNktNu7LmgfKOy9yvFEggQQQLWvcdVsWiOxdBasRTzNImJ37Gb9DEHoVtRSWK1vD6mdrjiHw1+bLlaARplO8QT+wI9UagpSx9YEwCM9rG0ZiYPynqp4C04jC03/ADsY+NMzQ78wq0QahxOjcGrTBv8AjbsSJubaKRRrtdmyuByuLXdCDBBG2i1OwFIgjw2QTJhoEkc41/W4WxmHaHFwa0OOpAAJkzc73JPqisGjG8PFRzXZ3sc0OAcwgGHRIJIM6KKeBgiDXxJEQZqm4625K2VZjMBWdUL6eJdTEAZMjXtFwSYcdTlidgTF7o0iT27hQJaTVrS1xI8+s5ZaSBMeX6nmtuCwIplxFSo7NEh7g64AGbSxgX5qIMDicxnFQ2TAFKmTBaIkxsRPWT0iVhsNVa4F1cvaARlLGAknLcuaBpBsB+LeAi9ATERFYGyjVjspYMqAt2HqRbmqSj5M5xvklIiLIxCIiAIiID5wiIvnj5kgnDVr/fCDm/AJGYk2PSYHYa3nFTDViZFYC1vJuRqQCJvop8opsvvf7eyCIigoF1XwtjHPa5rjOSI5wZ1PSwXKrofhCneo7o0e8n9B7rp0jayqjq0TazKjpKlMOEESFQ8Z4NVcG+DVLIcHGwdIH4SLSO0FdAi9iz3Dj24Wt5g+qCJbAyZCI+YOc0yZ2iI6rR9jxEOnECTypxG1vNpb8+cjs61MEXAPcKB4TeQ9lpHktGLZQ08HiC4HxgRIkeGNJBIkEXIETtJV3RoRfdbQEKulRpGCXJW4jgdJ+f5wXZrh5sXmSWgyBc8oueZmZgsK2k3K3MRJPmJJk63P5LxiuIUqbmtqVGsLg5wzGBDYkkmwAzNEndw5rH8So/51Lb8bdyAN9yQPUKOEaEtFEZxOiQ4iqw5QSYIJAaJJLRfTopNOoHAOaQQRIIMgg6EEahTYPSIikEHGcNFR+fxKrDly+R2W0zy169AtI4K3y/fVzlIMGpIcRJ84iDcz7chFosQopAj4PCCnmhzyHOLocZALrnLaQOnUqSiIDBWURSQEREJCxKrftleQPs8zq7O0AXOxJJsB6le24muWg+BDi8At8RpOUtJLpsLGBG8Huq2C+pukAr0qijjcTDR9lLfM0EmowwJGZ2UHkSQJ297dY2czCIiEBERAcePhytb5P9Rt3srzD8AotAluc83E/kLK0Rc8NLjj4v1ObHpMUOav1NL8IwtyljS3lAj2XL8V4PlqgNhrHAmTo0NEmSfouuXitSDgWmYOsEj6i6nLgjkRbNp45FR88e2DBBHQ6rC6T4i4UfK+kydQ7LcnkSNXb31XPGk6CYMAwbGxOx5LysuJwlTPFzYZY5OLPC7vhOBFGmG7m7v+6BPoud4JwqoalOo5sMnNJI20Ma6wuuXbosVXJr0PQ0GGrnJehpxlEvYWhxYTHmbqIINvZVtLhVcNaDi3ktiCWN2a5pzbvmQbnVvO6uEXdR6VlQeHVWsj7S8kVM4JaD5YILDe7TM9NotGxz8olx0Fzt1PQKZijYBRSJWsFxwawugDOiyqWjjm0XvpuJyN+WBOvmj/AMo9FcU3SAYiQD7quLMp8eV2Uw5o5OPK7XwPFbDMfGZjXRpmaDHadFrfw6idaVM6asadBA22FlJRa0bmhmCpjSmwWIs1os7Uab7rZSpNaIa0NHIAAewXtEAREUgIiIAiIAgCLY2gey2Nw3MqrkirkkR1kAnRS20QNlsVXMo8nwIjaB7KRTpAL2iq5NlHJsIiKpUIiIAiIgCIiAIiIAoHFMZ4IDnNLmOOVwtaxvG86XOwU9aMdhG1WFjpg7jUEbhUyJuL29lMik4vb2R+E4/xg9wkAOgAxI8o5df3ynqLw7Atosytk3kk7mAP0UpMakord2Makord2ERFcuRcUb+iruIY4UgCbyYjpufT9Vt4vjm0rm5Og5xHsFR4Wm7EvLnkZWxaDEHYX6arPLnqseP8z+Rnm1DjWLH+d/L1N2FwQdVFTLlpkZocQZc4be8+iu3uAuTA62UTiXDKddrW1AYa4OblJaQ4AgEObcWJWunwemM0Gp5sky9zh5CDAa4lrQYuAIO62xYljTS8nRhwRxJpeeywWFUt4Czd1XkD4jpgGdTeTAnnCm4Lh7KRcW5iXRMkmzcxAE7DMfy2WibNiUi9tok7LY3DcyjkirkkaEAUxtAd17AVXMo8iIjaJOy2Nw3MqQiq5sq5s1totGy2AIirZVtsIiIQEREAREQBERAEREAREQBERAEREAREQBERAEREBUcY4aKhBPvew6bT3TCYVtNuVvqdyeZVusBo5JFRUt1ciMYKW+uSG2kTstjcMdypKKzmy7yM1NoDutgaBosoqttlW2wiIhAREQBERAEREAREQBERAEREAREQBERAEREAREQBERAEREAREQBERAYcFlEQBERAEREAREQBERAEREAREQBERAEREAREQBER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753" y="1751639"/>
            <a:ext cx="5589376" cy="3008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29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1HIOAOS1L4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11HIOAOS1L4</Template>
  <TotalTime>4596</TotalTime>
  <Words>521</Words>
  <Application>Microsoft Office PowerPoint</Application>
  <PresentationFormat>On-screen Show (4:3)</PresentationFormat>
  <Paragraphs>93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Calibri</vt:lpstr>
      <vt:lpstr>11HIOAOS1L4</vt:lpstr>
      <vt:lpstr>12 global politics</vt:lpstr>
      <vt:lpstr>LEARNING INTENTIONs</vt:lpstr>
      <vt:lpstr>Global governance</vt:lpstr>
      <vt:lpstr>Challenges to sovereignty</vt:lpstr>
      <vt:lpstr>Challenges to sovereignty</vt:lpstr>
      <vt:lpstr>Challenges to sovereignty</vt:lpstr>
      <vt:lpstr>Challenges to sovereignty</vt:lpstr>
    </vt:vector>
  </TitlesOfParts>
  <Company>DEECD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historians</dc:title>
  <dc:creator>Rupert Denton</dc:creator>
  <cp:lastModifiedBy>Rupert Denton</cp:lastModifiedBy>
  <cp:revision>51</cp:revision>
  <dcterms:created xsi:type="dcterms:W3CDTF">2014-02-09T07:37:01Z</dcterms:created>
  <dcterms:modified xsi:type="dcterms:W3CDTF">2015-01-29T07:00:03Z</dcterms:modified>
</cp:coreProperties>
</file>