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sldIdLst>
    <p:sldId id="277" r:id="rId2"/>
    <p:sldId id="278" r:id="rId3"/>
    <p:sldId id="291" r:id="rId4"/>
    <p:sldId id="280" r:id="rId5"/>
    <p:sldId id="281" r:id="rId6"/>
    <p:sldId id="282" r:id="rId7"/>
    <p:sldId id="283" r:id="rId8"/>
    <p:sldId id="288" r:id="rId9"/>
    <p:sldId id="284" r:id="rId10"/>
    <p:sldId id="285" r:id="rId11"/>
    <p:sldId id="287" r:id="rId12"/>
    <p:sldId id="289" r:id="rId13"/>
    <p:sldId id="29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59246" autoAdjust="0"/>
  </p:normalViewPr>
  <p:slideViewPr>
    <p:cSldViewPr>
      <p:cViewPr varScale="1">
        <p:scale>
          <a:sx n="44" d="100"/>
          <a:sy n="44" d="100"/>
        </p:scale>
        <p:origin x="211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6EE5B8-5E66-4AE2-84CA-2B69164D4DE7}" type="datetimeFigureOut">
              <a:rPr lang="en-AU" smtClean="0"/>
              <a:t>29/01/2015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5BA70-DC65-4A76-ABA0-BA32D4C3230A}" type="slidenum">
              <a:rPr lang="en-AU" smtClean="0"/>
              <a:t>‹#›</a:t>
            </a:fld>
            <a:endParaRPr lang="en-AU"/>
          </a:p>
        </p:txBody>
      </p:sp>
    </p:spTree>
    <p:extLst>
      <p:ext uri="{BB962C8B-B14F-4D97-AF65-F5344CB8AC3E}">
        <p14:creationId xmlns:p14="http://schemas.microsoft.com/office/powerpoint/2010/main" val="3588827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Distribute</a:t>
            </a:r>
            <a:r>
              <a:rPr lang="en-AU" baseline="0" dirty="0" smtClean="0"/>
              <a:t> overview</a:t>
            </a:r>
          </a:p>
          <a:p>
            <a:r>
              <a:rPr lang="en-AU" dirty="0" smtClean="0"/>
              <a:t>Distribute exam example</a:t>
            </a:r>
          </a:p>
          <a:p>
            <a:r>
              <a:rPr lang="en-AU" dirty="0" smtClean="0"/>
              <a:t>Collect</a:t>
            </a:r>
            <a:r>
              <a:rPr lang="en-AU" baseline="0" dirty="0" smtClean="0"/>
              <a:t> homework</a:t>
            </a:r>
          </a:p>
          <a:p>
            <a:endParaRPr lang="en-US" dirty="0"/>
          </a:p>
        </p:txBody>
      </p:sp>
      <p:sp>
        <p:nvSpPr>
          <p:cNvPr id="4" name="Slide Number Placeholder 3"/>
          <p:cNvSpPr>
            <a:spLocks noGrp="1"/>
          </p:cNvSpPr>
          <p:nvPr>
            <p:ph type="sldNum" sz="quarter" idx="10"/>
          </p:nvPr>
        </p:nvSpPr>
        <p:spPr/>
        <p:txBody>
          <a:bodyPr/>
          <a:lstStyle/>
          <a:p>
            <a:fld id="{3C55BA70-DC65-4A76-ABA0-BA32D4C3230A}" type="slidenum">
              <a:rPr lang="en-AU" smtClean="0"/>
              <a:t>1</a:t>
            </a:fld>
            <a:endParaRPr lang="en-AU"/>
          </a:p>
        </p:txBody>
      </p:sp>
    </p:spTree>
    <p:extLst>
      <p:ext uri="{BB962C8B-B14F-4D97-AF65-F5344CB8AC3E}">
        <p14:creationId xmlns:p14="http://schemas.microsoft.com/office/powerpoint/2010/main" val="1041032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Is this a nation, state</a:t>
            </a:r>
            <a:r>
              <a:rPr lang="en-AU" baseline="0" dirty="0" smtClean="0"/>
              <a:t> or nation-state?</a:t>
            </a:r>
            <a:endParaRPr lang="en-AU" dirty="0"/>
          </a:p>
        </p:txBody>
      </p:sp>
      <p:sp>
        <p:nvSpPr>
          <p:cNvPr id="4" name="Slide Number Placeholder 3"/>
          <p:cNvSpPr>
            <a:spLocks noGrp="1"/>
          </p:cNvSpPr>
          <p:nvPr>
            <p:ph type="sldNum" sz="quarter" idx="10"/>
          </p:nvPr>
        </p:nvSpPr>
        <p:spPr/>
        <p:txBody>
          <a:bodyPr/>
          <a:lstStyle/>
          <a:p>
            <a:fld id="{3C55BA70-DC65-4A76-ABA0-BA32D4C3230A}" type="slidenum">
              <a:rPr lang="en-AU" smtClean="0"/>
              <a:t>10</a:t>
            </a:fld>
            <a:endParaRPr lang="en-AU"/>
          </a:p>
        </p:txBody>
      </p:sp>
    </p:spTree>
    <p:extLst>
      <p:ext uri="{BB962C8B-B14F-4D97-AF65-F5344CB8AC3E}">
        <p14:creationId xmlns:p14="http://schemas.microsoft.com/office/powerpoint/2010/main" val="1806441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are the different actors in </a:t>
            </a:r>
            <a:r>
              <a:rPr lang="en-AU" baseline="0" dirty="0" smtClean="0"/>
              <a:t>Global Governance?</a:t>
            </a:r>
            <a:endParaRPr lang="en-AU" dirty="0"/>
          </a:p>
        </p:txBody>
      </p:sp>
      <p:sp>
        <p:nvSpPr>
          <p:cNvPr id="4" name="Slide Number Placeholder 3"/>
          <p:cNvSpPr>
            <a:spLocks noGrp="1"/>
          </p:cNvSpPr>
          <p:nvPr>
            <p:ph type="sldNum" sz="quarter" idx="10"/>
          </p:nvPr>
        </p:nvSpPr>
        <p:spPr/>
        <p:txBody>
          <a:bodyPr/>
          <a:lstStyle/>
          <a:p>
            <a:fld id="{3C55BA70-DC65-4A76-ABA0-BA32D4C3230A}" type="slidenum">
              <a:rPr lang="en-AU" smtClean="0"/>
              <a:t>11</a:t>
            </a:fld>
            <a:endParaRPr lang="en-AU"/>
          </a:p>
        </p:txBody>
      </p:sp>
    </p:spTree>
    <p:extLst>
      <p:ext uri="{BB962C8B-B14F-4D97-AF65-F5344CB8AC3E}">
        <p14:creationId xmlns:p14="http://schemas.microsoft.com/office/powerpoint/2010/main" val="2842054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are the different actors in </a:t>
            </a:r>
            <a:r>
              <a:rPr lang="en-AU" baseline="0" dirty="0" smtClean="0"/>
              <a:t>Global Governance?</a:t>
            </a:r>
            <a:endParaRPr lang="en-AU" dirty="0"/>
          </a:p>
        </p:txBody>
      </p:sp>
      <p:sp>
        <p:nvSpPr>
          <p:cNvPr id="4" name="Slide Number Placeholder 3"/>
          <p:cNvSpPr>
            <a:spLocks noGrp="1"/>
          </p:cNvSpPr>
          <p:nvPr>
            <p:ph type="sldNum" sz="quarter" idx="10"/>
          </p:nvPr>
        </p:nvSpPr>
        <p:spPr/>
        <p:txBody>
          <a:bodyPr/>
          <a:lstStyle/>
          <a:p>
            <a:fld id="{3C55BA70-DC65-4A76-ABA0-BA32D4C3230A}" type="slidenum">
              <a:rPr lang="en-AU" smtClean="0"/>
              <a:t>12</a:t>
            </a:fld>
            <a:endParaRPr lang="en-AU"/>
          </a:p>
        </p:txBody>
      </p:sp>
    </p:spTree>
    <p:extLst>
      <p:ext uri="{BB962C8B-B14F-4D97-AF65-F5344CB8AC3E}">
        <p14:creationId xmlns:p14="http://schemas.microsoft.com/office/powerpoint/2010/main" val="255230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All the examiners want you to do is write out the study design definition, don’t use the term in your answer.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Non-circular definitions</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The study design defines </a:t>
            </a:r>
            <a:r>
              <a:rPr lang="en-AU" sz="1200" b="1" i="0" u="none" strike="noStrike" kern="1200" baseline="0" dirty="0" smtClean="0">
                <a:solidFill>
                  <a:schemeClr val="tx1"/>
                </a:solidFill>
                <a:latin typeface="+mn-lt"/>
                <a:ea typeface="+mn-ea"/>
                <a:cs typeface="+mn-cs"/>
              </a:rPr>
              <a:t>global governance </a:t>
            </a:r>
            <a:r>
              <a:rPr lang="en-AU" sz="1200" b="0" i="0" u="none" strike="noStrike" kern="1200" baseline="0" dirty="0" smtClean="0">
                <a:solidFill>
                  <a:schemeClr val="tx1"/>
                </a:solidFill>
                <a:latin typeface="+mn-lt"/>
                <a:ea typeface="+mn-ea"/>
                <a:cs typeface="+mn-cs"/>
              </a:rPr>
              <a:t>as ‘Institutions, rules, norms and legal arrangements that seek to facilitate cooperation, and manage relations, between states. Governance is carried out by both governmental organisations such as the United Nations and non-governmental organisations such as the International Criminal Court.’ Students were not required to include an example. Students are to be discouraged from writing ‘circular definitions’, where the word being defined is used within the definition. </a:t>
            </a:r>
          </a:p>
          <a:p>
            <a:endParaRPr lang="en-AU" sz="1200" b="0" i="0" u="none" strike="noStrike" kern="1200" baseline="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C55BA70-DC65-4A76-ABA0-BA32D4C3230A}" type="slidenum">
              <a:rPr lang="en-AU" smtClean="0"/>
              <a:t>13</a:t>
            </a:fld>
            <a:endParaRPr lang="en-AU"/>
          </a:p>
        </p:txBody>
      </p:sp>
    </p:spTree>
    <p:extLst>
      <p:ext uri="{BB962C8B-B14F-4D97-AF65-F5344CB8AC3E}">
        <p14:creationId xmlns:p14="http://schemas.microsoft.com/office/powerpoint/2010/main" val="2778468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55BA70-DC65-4A76-ABA0-BA32D4C3230A}" type="slidenum">
              <a:rPr lang="en-AU" smtClean="0"/>
              <a:t>2</a:t>
            </a:fld>
            <a:endParaRPr lang="en-AU"/>
          </a:p>
        </p:txBody>
      </p:sp>
    </p:spTree>
    <p:extLst>
      <p:ext uri="{BB962C8B-B14F-4D97-AF65-F5344CB8AC3E}">
        <p14:creationId xmlns:p14="http://schemas.microsoft.com/office/powerpoint/2010/main" val="164537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55BA70-DC65-4A76-ABA0-BA32D4C3230A}" type="slidenum">
              <a:rPr lang="en-AU" smtClean="0"/>
              <a:t>3</a:t>
            </a:fld>
            <a:endParaRPr lang="en-AU"/>
          </a:p>
        </p:txBody>
      </p:sp>
    </p:spTree>
    <p:extLst>
      <p:ext uri="{BB962C8B-B14F-4D97-AF65-F5344CB8AC3E}">
        <p14:creationId xmlns:p14="http://schemas.microsoft.com/office/powerpoint/2010/main" val="232724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55BA70-DC65-4A76-ABA0-BA32D4C3230A}" type="slidenum">
              <a:rPr lang="en-AU" smtClean="0"/>
              <a:t>4</a:t>
            </a:fld>
            <a:endParaRPr lang="en-AU"/>
          </a:p>
        </p:txBody>
      </p:sp>
    </p:spTree>
    <p:extLst>
      <p:ext uri="{BB962C8B-B14F-4D97-AF65-F5344CB8AC3E}">
        <p14:creationId xmlns:p14="http://schemas.microsoft.com/office/powerpoint/2010/main" val="202964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55BA70-DC65-4A76-ABA0-BA32D4C3230A}" type="slidenum">
              <a:rPr lang="en-AU" smtClean="0"/>
              <a:t>5</a:t>
            </a:fld>
            <a:endParaRPr lang="en-AU"/>
          </a:p>
        </p:txBody>
      </p:sp>
    </p:spTree>
    <p:extLst>
      <p:ext uri="{BB962C8B-B14F-4D97-AF65-F5344CB8AC3E}">
        <p14:creationId xmlns:p14="http://schemas.microsoft.com/office/powerpoint/2010/main" val="248432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55BA70-DC65-4A76-ABA0-BA32D4C3230A}" type="slidenum">
              <a:rPr lang="en-AU" smtClean="0"/>
              <a:t>6</a:t>
            </a:fld>
            <a:endParaRPr lang="en-AU"/>
          </a:p>
        </p:txBody>
      </p:sp>
    </p:spTree>
    <p:extLst>
      <p:ext uri="{BB962C8B-B14F-4D97-AF65-F5344CB8AC3E}">
        <p14:creationId xmlns:p14="http://schemas.microsoft.com/office/powerpoint/2010/main" val="628933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55BA70-DC65-4A76-ABA0-BA32D4C3230A}" type="slidenum">
              <a:rPr lang="en-AU" smtClean="0"/>
              <a:t>7</a:t>
            </a:fld>
            <a:endParaRPr lang="en-AU"/>
          </a:p>
        </p:txBody>
      </p:sp>
    </p:spTree>
    <p:extLst>
      <p:ext uri="{BB962C8B-B14F-4D97-AF65-F5344CB8AC3E}">
        <p14:creationId xmlns:p14="http://schemas.microsoft.com/office/powerpoint/2010/main" val="253454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55BA70-DC65-4A76-ABA0-BA32D4C3230A}" type="slidenum">
              <a:rPr lang="en-AU" smtClean="0"/>
              <a:t>8</a:t>
            </a:fld>
            <a:endParaRPr lang="en-AU"/>
          </a:p>
        </p:txBody>
      </p:sp>
    </p:spTree>
    <p:extLst>
      <p:ext uri="{BB962C8B-B14F-4D97-AF65-F5344CB8AC3E}">
        <p14:creationId xmlns:p14="http://schemas.microsoft.com/office/powerpoint/2010/main" val="3091467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Is this a nation, state</a:t>
            </a:r>
            <a:r>
              <a:rPr lang="en-AU" baseline="0" dirty="0" smtClean="0"/>
              <a:t> or nation-state?</a:t>
            </a:r>
            <a:endParaRPr lang="en-AU" dirty="0"/>
          </a:p>
        </p:txBody>
      </p:sp>
      <p:sp>
        <p:nvSpPr>
          <p:cNvPr id="4" name="Slide Number Placeholder 3"/>
          <p:cNvSpPr>
            <a:spLocks noGrp="1"/>
          </p:cNvSpPr>
          <p:nvPr>
            <p:ph type="sldNum" sz="quarter" idx="10"/>
          </p:nvPr>
        </p:nvSpPr>
        <p:spPr/>
        <p:txBody>
          <a:bodyPr/>
          <a:lstStyle/>
          <a:p>
            <a:fld id="{3C55BA70-DC65-4A76-ABA0-BA32D4C3230A}" type="slidenum">
              <a:rPr lang="en-AU" smtClean="0"/>
              <a:t>9</a:t>
            </a:fld>
            <a:endParaRPr lang="en-AU"/>
          </a:p>
        </p:txBody>
      </p:sp>
    </p:spTree>
    <p:extLst>
      <p:ext uri="{BB962C8B-B14F-4D97-AF65-F5344CB8AC3E}">
        <p14:creationId xmlns:p14="http://schemas.microsoft.com/office/powerpoint/2010/main" val="55164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45EB25-1ABD-4BCA-9FD1-C6B916128C2B}" type="datetimeFigureOut">
              <a:rPr lang="en-AU" smtClean="0"/>
              <a:t>29/01/2015</a:t>
            </a:fld>
            <a:endParaRPr lang="en-AU"/>
          </a:p>
        </p:txBody>
      </p:sp>
      <p:sp>
        <p:nvSpPr>
          <p:cNvPr id="5" name="Footer Placeholder 4"/>
          <p:cNvSpPr>
            <a:spLocks noGrp="1"/>
          </p:cNvSpPr>
          <p:nvPr>
            <p:ph type="ftr" sz="quarter" idx="11"/>
          </p:nvPr>
        </p:nvSpPr>
        <p:spPr/>
        <p:txBody>
          <a:bodyPr/>
          <a:lstStyle/>
          <a:p>
            <a:endParaRPr lang="en-AU"/>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3A486F7-418B-4125-A998-B519D62064E4}"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5EB25-1ABD-4BCA-9FD1-C6B916128C2B}" type="datetimeFigureOut">
              <a:rPr lang="en-AU" smtClean="0"/>
              <a:t>29/01/2015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A486F7-418B-4125-A998-B519D62064E4}"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5EB25-1ABD-4BCA-9FD1-C6B916128C2B}" type="datetimeFigureOut">
              <a:rPr lang="en-AU" smtClean="0"/>
              <a:t>29/01/2015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A486F7-418B-4125-A998-B519D62064E4}"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5EB25-1ABD-4BCA-9FD1-C6B916128C2B}" type="datetimeFigureOut">
              <a:rPr lang="en-AU" smtClean="0"/>
              <a:t>29/01/2015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A486F7-418B-4125-A998-B519D62064E4}"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445EB25-1ABD-4BCA-9FD1-C6B916128C2B}" type="datetimeFigureOut">
              <a:rPr lang="en-AU" smtClean="0"/>
              <a:t>29/01/2015</a:t>
            </a:fld>
            <a:endParaRPr lang="en-AU"/>
          </a:p>
        </p:txBody>
      </p:sp>
      <p:sp>
        <p:nvSpPr>
          <p:cNvPr id="8" name="Slide Number Placeholder 7"/>
          <p:cNvSpPr>
            <a:spLocks noGrp="1"/>
          </p:cNvSpPr>
          <p:nvPr>
            <p:ph type="sldNum" sz="quarter" idx="11"/>
          </p:nvPr>
        </p:nvSpPr>
        <p:spPr/>
        <p:txBody>
          <a:bodyPr/>
          <a:lstStyle/>
          <a:p>
            <a:fld id="{D3A486F7-418B-4125-A998-B519D62064E4}" type="slidenum">
              <a:rPr lang="en-AU" smtClean="0"/>
              <a:t>‹#›</a:t>
            </a:fld>
            <a:endParaRPr lang="en-AU"/>
          </a:p>
        </p:txBody>
      </p:sp>
      <p:sp>
        <p:nvSpPr>
          <p:cNvPr id="9" name="Footer Placeholder 8"/>
          <p:cNvSpPr>
            <a:spLocks noGrp="1"/>
          </p:cNvSpPr>
          <p:nvPr>
            <p:ph type="ftr" sz="quarter" idx="12"/>
          </p:nvPr>
        </p:nvSpPr>
        <p:spPr/>
        <p:txBody>
          <a:bodyPr/>
          <a:lstStyle/>
          <a:p>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45EB25-1ABD-4BCA-9FD1-C6B916128C2B}" type="datetimeFigureOut">
              <a:rPr lang="en-AU" smtClean="0"/>
              <a:t>29/01/2015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3A486F7-418B-4125-A998-B519D62064E4}"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45EB25-1ABD-4BCA-9FD1-C6B916128C2B}" type="datetimeFigureOut">
              <a:rPr lang="en-AU" smtClean="0"/>
              <a:t>29/01/2015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3A486F7-418B-4125-A998-B519D62064E4}"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45EB25-1ABD-4BCA-9FD1-C6B916128C2B}" type="datetimeFigureOut">
              <a:rPr lang="en-AU" smtClean="0"/>
              <a:t>29/01/2015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3A486F7-418B-4125-A998-B519D62064E4}"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5EB25-1ABD-4BCA-9FD1-C6B916128C2B}" type="datetimeFigureOut">
              <a:rPr lang="en-AU" smtClean="0"/>
              <a:t>29/01/2015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3A486F7-418B-4125-A998-B519D62064E4}"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5EB25-1ABD-4BCA-9FD1-C6B916128C2B}" type="datetimeFigureOut">
              <a:rPr lang="en-AU" smtClean="0"/>
              <a:t>29/01/2015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3A486F7-418B-4125-A998-B519D62064E4}" type="slidenum">
              <a:rPr lang="en-AU" smtClean="0"/>
              <a:t>‹#›</a:t>
            </a:fld>
            <a:endParaRPr lang="en-AU"/>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5EB25-1ABD-4BCA-9FD1-C6B916128C2B}" type="datetimeFigureOut">
              <a:rPr lang="en-AU" smtClean="0"/>
              <a:t>29/01/2015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3A486F7-418B-4125-A998-B519D62064E4}" type="slidenum">
              <a:rPr lang="en-AU" smtClean="0"/>
              <a:t>‹#›</a:t>
            </a:fld>
            <a:endParaRPr lang="en-AU"/>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D445EB25-1ABD-4BCA-9FD1-C6B916128C2B}" type="datetimeFigureOut">
              <a:rPr lang="en-AU" smtClean="0"/>
              <a:t>29/01/2015</a:t>
            </a:fld>
            <a:endParaRPr lang="en-AU"/>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AU"/>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D3A486F7-418B-4125-A998-B519D62064E4}" type="slidenum">
              <a:rPr lang="en-AU" smtClean="0"/>
              <a:t>‹#›</a:t>
            </a:fld>
            <a:endParaRPr lang="en-AU"/>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6600" dirty="0" smtClean="0"/>
              <a:t>12 global politics</a:t>
            </a:r>
            <a:endParaRPr lang="en-AU" sz="6600" dirty="0"/>
          </a:p>
        </p:txBody>
      </p:sp>
      <p:sp>
        <p:nvSpPr>
          <p:cNvPr id="3" name="Subtitle 2"/>
          <p:cNvSpPr>
            <a:spLocks noGrp="1"/>
          </p:cNvSpPr>
          <p:nvPr>
            <p:ph type="subTitle" idx="1"/>
          </p:nvPr>
        </p:nvSpPr>
        <p:spPr>
          <a:xfrm>
            <a:off x="467544" y="3789040"/>
            <a:ext cx="6858000" cy="914400"/>
          </a:xfrm>
        </p:spPr>
        <p:txBody>
          <a:bodyPr>
            <a:noAutofit/>
          </a:bodyPr>
          <a:lstStyle/>
          <a:p>
            <a:r>
              <a:rPr lang="en-AU" sz="3600" dirty="0" smtClean="0"/>
              <a:t>Week 1</a:t>
            </a:r>
            <a:endParaRPr lang="en-AU" sz="3600" dirty="0"/>
          </a:p>
        </p:txBody>
      </p:sp>
    </p:spTree>
    <p:extLst>
      <p:ext uri="{BB962C8B-B14F-4D97-AF65-F5344CB8AC3E}">
        <p14:creationId xmlns:p14="http://schemas.microsoft.com/office/powerpoint/2010/main" val="683460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97828" y="1157718"/>
            <a:ext cx="2926928" cy="1300356"/>
          </a:xfrm>
          <a:prstGeom prst="rect">
            <a:avLst/>
          </a:prstGeom>
          <a:noFill/>
          <a:ln>
            <a:solidFill>
              <a:schemeClr val="tx2"/>
            </a:solidFill>
          </a:ln>
        </p:spPr>
        <p:txBody>
          <a:bodyPr wrap="square" rtlCol="0">
            <a:spAutoFit/>
          </a:bodyPr>
          <a:lstStyle/>
          <a:p>
            <a:pPr lvl="0"/>
            <a:r>
              <a:rPr lang="en-AU" sz="1450" b="1" i="1" u="sng" dirty="0" smtClean="0"/>
              <a:t>Learning intention</a:t>
            </a:r>
          </a:p>
          <a:p>
            <a:pPr algn="ctr"/>
            <a:r>
              <a:rPr lang="en-AU" sz="1600" dirty="0"/>
              <a:t>To understand the notion of the state as an actor in Global </a:t>
            </a:r>
            <a:r>
              <a:rPr lang="en-AU" sz="1600" dirty="0" smtClean="0"/>
              <a:t>Politics</a:t>
            </a:r>
            <a:endParaRPr lang="en-AU" sz="1450" b="1" i="1" u="sng" dirty="0" smtClean="0"/>
          </a:p>
          <a:p>
            <a:endParaRPr lang="en-AU" sz="1600" dirty="0"/>
          </a:p>
        </p:txBody>
      </p:sp>
      <p:sp>
        <p:nvSpPr>
          <p:cNvPr id="7" name="TextBox 6"/>
          <p:cNvSpPr txBox="1"/>
          <p:nvPr/>
        </p:nvSpPr>
        <p:spPr>
          <a:xfrm>
            <a:off x="5997828" y="404664"/>
            <a:ext cx="3128620" cy="646331"/>
          </a:xfrm>
          <a:prstGeom prst="rect">
            <a:avLst/>
          </a:prstGeom>
          <a:noFill/>
        </p:spPr>
        <p:txBody>
          <a:bodyPr wrap="square" rtlCol="0">
            <a:spAutoFit/>
          </a:bodyPr>
          <a:lstStyle/>
          <a:p>
            <a:pPr algn="ctr"/>
            <a:r>
              <a:rPr lang="en-AU" b="1" dirty="0" smtClean="0"/>
              <a:t>LEARNING INTENTIONS AND SUCCESS CRITERIA</a:t>
            </a:r>
            <a:endParaRPr lang="en-AU" b="1" dirty="0"/>
          </a:p>
        </p:txBody>
      </p:sp>
      <p:sp>
        <p:nvSpPr>
          <p:cNvPr id="13" name="Content Placeholder 3"/>
          <p:cNvSpPr>
            <a:spLocks noGrp="1"/>
          </p:cNvSpPr>
          <p:nvPr>
            <p:ph sz="half" idx="2"/>
          </p:nvPr>
        </p:nvSpPr>
        <p:spPr>
          <a:xfrm>
            <a:off x="5997828" y="2923082"/>
            <a:ext cx="2926928" cy="3674270"/>
          </a:xfrm>
          <a:ln>
            <a:solidFill>
              <a:srgbClr val="000000"/>
            </a:solidFill>
          </a:ln>
        </p:spPr>
        <p:txBody>
          <a:bodyPr>
            <a:normAutofit/>
          </a:bodyPr>
          <a:lstStyle/>
          <a:p>
            <a:pPr algn="ctr"/>
            <a:r>
              <a:rPr lang="en-US" sz="1450" u="sng" dirty="0" smtClean="0">
                <a:solidFill>
                  <a:srgbClr val="000000"/>
                </a:solidFill>
              </a:rPr>
              <a:t>Success Criteria</a:t>
            </a:r>
          </a:p>
          <a:p>
            <a:r>
              <a:rPr lang="en-AU" sz="1600" b="0" dirty="0">
                <a:solidFill>
                  <a:srgbClr val="000000"/>
                </a:solidFill>
              </a:rPr>
              <a:t>WWBAT identify characteristics of states etc. </a:t>
            </a:r>
          </a:p>
          <a:p>
            <a:r>
              <a:rPr lang="en-AU" sz="1600" b="0" dirty="0">
                <a:solidFill>
                  <a:srgbClr val="000000"/>
                </a:solidFill>
              </a:rPr>
              <a:t>WWBAT define ‘Global Governance’</a:t>
            </a:r>
          </a:p>
          <a:p>
            <a:r>
              <a:rPr lang="en-AU" sz="1600" b="0" dirty="0">
                <a:solidFill>
                  <a:srgbClr val="000000"/>
                </a:solidFill>
              </a:rPr>
              <a:t>WWBAT explain how states operate in global governance</a:t>
            </a:r>
          </a:p>
          <a:p>
            <a:r>
              <a:rPr lang="en-AU" sz="1600" b="0" dirty="0">
                <a:solidFill>
                  <a:srgbClr val="000000"/>
                </a:solidFill>
              </a:rPr>
              <a:t>WWBAT identify potential challenges that face the state system.</a:t>
            </a:r>
            <a:endParaRPr lang="en-US" sz="1600" b="0" dirty="0">
              <a:solidFill>
                <a:srgbClr val="000000"/>
              </a:solidFill>
            </a:endParaRPr>
          </a:p>
        </p:txBody>
      </p:sp>
      <p:sp>
        <p:nvSpPr>
          <p:cNvPr id="6" name="Title 5"/>
          <p:cNvSpPr>
            <a:spLocks noGrp="1"/>
          </p:cNvSpPr>
          <p:nvPr>
            <p:ph type="title"/>
          </p:nvPr>
        </p:nvSpPr>
        <p:spPr>
          <a:xfrm>
            <a:off x="179512" y="-315416"/>
            <a:ext cx="5040560" cy="1371600"/>
          </a:xfrm>
        </p:spPr>
        <p:txBody>
          <a:bodyPr>
            <a:normAutofit/>
          </a:bodyPr>
          <a:lstStyle/>
          <a:p>
            <a:r>
              <a:rPr lang="en-AU" sz="2400" dirty="0" smtClean="0"/>
              <a:t>Success criteria 1</a:t>
            </a:r>
            <a:endParaRPr lang="en-AU" sz="2400" dirty="0"/>
          </a:p>
        </p:txBody>
      </p:sp>
      <p:sp>
        <p:nvSpPr>
          <p:cNvPr id="8" name="AutoShape 4" descr="data:image/jpeg;base64,/9j/4AAQSkZJRgABAQAAAQABAAD/2wCEAAkGBxQTEhQUExQVFRUXFBgYGBgYGBgYGxsYFhcWGB0aFhQYHCggGB8lHBQZITEiJSkrLi4uFyAzODMsNygtMCsBCgoKDg0OGhAQGywkICQsLDQsNCw0LywtLDAsLCw0LCwsLDQsLCwsKywtLCwsLCwsLCwsLDQ0LiwsLCwsLCwsLP/AABEIALUBFwMBIgACEQEDEQH/xAAbAAEAAgMBAQAAAAAAAAAAAAAABAUBAwYCB//EAD4QAAEDAgQEBAMGBAQHAQAAAAEAAhEDIQQSMUEFUWFxEyKBkQYyoRQjQrHB8BVS0eFDU5LxFjNicqLC0iT/xAAaAQEAAwEBAQAAAAAAAAAAAAAAAQIDBAUG/8QALhEAAgIBBAECBAUFAQAAAAAAAAECEQMEEiExQXGRUaHR8BMyUmGxBRRCgcEV/9oADAMBAAIRAxEAPwD6dwzFeLSa+0kXA2cNR0/pCj4/hbKtQOfmgMixEanl5pVZ8IOvUF9AegieupnlsulWuJrLjW48bE1mxJyX2jlsXjnP+5pgtDWiwgFwHWfK2CDvbdbMP8OOJHiutF4JJzTGp6XV0MEPH8XfJl9ecRytqpapHT7nc+SkdMpNvJz8PQhYDhlOlOQXiJNzGsT+9lNRF0xioqkdUYqKpIIiKxYIiIAiIgCIiAIiIAiIgCIiAIiIAiIgCIiAreMcKFbKZykTcAGx59v6rkMXhXU3ZXawD3B/cehX0FUvxHgs7WvaMxYbgbt3Fr2I+pXFqtOpJzXZwavTKSc49nJIpfEqdMOBpGWOEiZkXIIM31CiLzJKnR5Mo7XQREUEBFOwHCalYFzQIG7iRPa14UvB/D1RxIf93G8B036Gy0jhnKqRrHBklVLspkV7X+GXgnI5rhAibEmbjcdZRWenyL/El6bKv8WXXBsMym3ICC+AX85NxI1jlKnPJ2ify0/S6pzwh81C2rle55dJbmBbcQ6nmAdGbe2i9t4fiQABihAj/BbMARAM87yRsvWxpqNVR7mKNQS6LWmwNsP9zzPMr0sAaTrzWSVoaGCjQsOeAJJAHNUmO4mXWb5W89z/AEVZzUezbDgllfBa1cbTaYLhPqfyWBj6Z/GPy/Nc2iw/HZ6P/nwrtnUsrtOjmnsQVsXJLdTxb26OPvP0Kss/xRnL+nfpl7nToqSjxhw+YB30KsMPxFj94PI2+ui0jkizkyaXLDtexLREWhzhEQoDy54Gq1HEjkVoqvkrUHzOWHRaxGvXktFBeTVQVck5tcHotqqvtDc2UmHbA72Btz1UmlWI7KHFPohwT6JiLAMrKoZhERAEREAXmo2RF/TX0XpEBzRwApvFCo4Op1iS11g5rxYGeZkDryVHjMM6m8tcCCDaREibEd4XdYvCtqNyvE8juOoOyi8S4a19INMlzQA19pkbnod1wZdLae3x19Poedm0dp7fHX0+hxKk8Mph1am0jMC8SOk3nooysOAPAxFMnmQO7mkD81wY1c0v3PNxJOcU/ijtgIsLBZRVeO47TpPLCHucImANwDub6he3KcYK5M+gnOMFcnRaIotcVHtb4bgyRJJEnTTLoihzfhN+31Ic2uot+31K9vHGitUa+GsbIDrnQjWBbe+lgpreL0CYFVlwDraDF503VG2aL6rmsa+nmDr8hfMx0bF3pHNW2GwOHqNkU6Wt8oiHAgm8A6rLDkbtN8menyXak+bf8kocQpf5jNY+Ya9pXvGYZtRj6b/le0tdeLEQRI0stH8JoX+5p3BB8jdHajTQ8lH4xjY8jdfxH9FtKW1WztxYnkkoxKDGcNpGWsNTIBA+8cbAEeWdBBj0CjnhbIIl5Dg0GXnYgyORkT781PWFxybZ7sccYR2owxsAC57qi/4nbLgKZ8riJccoMCqQZjTLTpvJ2bWHJXxMXNgkDooLtPwUn/EH3jqeRkgtGbxDkJIpn5yzT7yJEmQJAzCdbPiacoFIguiM7sog5LhwaZ+cg7jLyIKvsojaFktB1CEU/iUlX4ia0OzMu1xENdmPlLZjyiTkcXwJs2NdLsFMo5IEJVkrC497NDI5H9OSusHjm1NLHkf05rmyVlrtwdOS0hkcTnzaWGTnpnWrViXwO6h8M4hn8rvm2PP+624h0nsuzG1LlHkPFKE9sjWqytwCg4klplxJMPe27iCT5XCCSNVZot2rNCBT4RSaHBuYZjc53E/MHWJNrhT0REknZFK7NlKrHZSwZUBbKNWOyrKNlJwvlExFgGVlZGIREQBERAYKELKIDmuIfDZkmibfyn/1P9fdUNeg5hh7S09bex39F9DXirTDhDgCORE/muLJo4y5jwcOXQwlzHj+Dk3fElXKAMocNXRJOmxsDr77KHw9hq125jq7M4mNr/pHquyxGApvZkLQG7QIjqI0VFivhgiTTfNtHCD76LLLgy2m3uSMMunzWm3uSOhpYhrvlcD639llcJhMOTUDPMHSRbUEA/0Raw1UpL8pvj1c5q9nzOm+IWANpkPyOa6Gm5N4BgDU6Lx8NYlpNRjdAcwtEzMwJNrCJvBEq48IEybmCOwMSB/pHsovDuHsokhgN9zsLWnfmtHjl+Kpro1eKX4ymuvPsV1Z2Opskuw74aLuziXEiZDW7fKIjmeSr2PcRL4zG5iYk8pXTcQoF7C0ayD7LnX0iCQRdMqd0j3dDKCi22rPKLOU8isELHa0egpxfTNdakHCDzB9WkOB9wFDPCKZmS8ySTLzv+n9+ZVgiglogs4VTE/NeJlxIsQ6wOlwFLpU8oAkmBF7n3XpZQUYUCtwim57nnOHOjNDnAGAALaaBWCwgor3cGpH+e5kjMYJiLjeApNHCNa4uEyYm9vKIFuykIhNIy10GRqFcUKuZoPv3VMrHhh8p7/oF06aVSo5dXFOF/AmIigcVr1mmkKLQ4uqQ7MCQGhjnSSHDLcATfXQrubo80noufwfFsQ9wa5gZmpEgmlVAZWOSKT7+bLmMvEB20QVofxvF5WuGHgPaxwJa85M7S7JUYCDmaC0EixIeIbaa70KOnRc/V4viBnAph5gZCKdQNLnsOUFxcfxxmtDWkXO11g62emx5aWlzQS12rSRdp6g29FZOwSqNWOylgyoC2UasdlWUbM5wvlExFgGVlZGIREQBERAEREAREQFPxTg5c41aTi2pbeBpl1iRZFcIueWng3fK9DnlpYSd8r0ZR0+Lklv3lLzxlbDiQSQA1zgbGd4hSeIh4oRm87nNBcBbzOGwvG25VZwnDvpupkMJZVaA8R8rmk3d2jorupg7nIWsBbBhgPmuQ70J5LPHvnF2Z4t84O/u/v9qKviuPyuyOkANGmhPpr7KPTrNMQddNdlL4lw12VznPz2GYlrQRAPmMC4010jVcg3FVsmX7PVMFpIAaSC5oMSSOf7JhavLkh4tfP+SZTyxfVr5/ydQq08aaC4ObUGV5b8pMwYkRsqV3FKlMkCnVs4iGgkWJEmbbT6qxwHHi5wa+k9sz5iAAIjW/X6Jj1sZcPgjHq4v8yok1OL04d5Xktm2Q65S6BOpsfUdROXcQp5oyv+VpnKY83XpLZ5Zh1iU/EMAjMB2MeyxQrGJNhNieU7j96rZyi3TpnTHU7XUX7M8YR4qNDhItcOEEd1sNIrTjuKMpEh+b5ZECZ1sI3tvAuLrx/G6P8AMf8AQ/8A+UeHGztjrcy82biFgrFLidNxaAT5hLSQQDdwi+hlhsddpUwNG4n6H3WT036WdMP6gnxNexAxBdkdkjPlOUHTNFp6TChCpifL5GG5zX2gRHK/fTqugGDYdHH6L03hw3JWf9vkOlarG12U2CdVM+I1o0gNM3l0jrbL9Vf4OllbB11KzQoNF2++q2hdOHDsds5s+o3raujKIi6TmMLKwVlCAiIhIREQGyjVjspYMqAtlGrHZUlGzOcL5RMRYBlZWRiEREAREQArRhKrnNGdhY6LixjpI1W9FFckVyERFJJXU8a/IXltNrRJPmdNtQWZAZn6rODr1XmS0NZtNieuTUepHZT3NB1E7+oUSrxSk14pl4zabwDyJ0Cxa21ukYtbacpf8JBYZHmsJtGvKTyF+9vWHX4YLlliTJG39lScd4ofFc1hMBuUkOdE6y0NIFuffovXCuKV6lRjS6QCC45RMSBeNpI/MrNaqKntRj/dw37K8kfGcGqiXaknYQPeVqpcMlvmMO20I9V1+OqllN7hq1jiO4BKp+BVW1aIpuIztkN55REH6x6KHhwrKk139+5SWnwrKk/K+/8AZVYbEZBke2I0tb35qebiDoR+a18ZreAx7nNLi2IaPxFxDWhs7kkAd1R0/idrjOQNaDTEuqZTFXEeCCWRpEPvziy6scdi2t2jpx4pRVXaLvI5swbWgXOm0dv9itlGrm6dPy+iosf8UNp+JlpueGF1wbODadRxcDFwH0nMMTGqP+IsonIz/HH/ADQXE0QSAQGyM2U62EcyAbKk+HwWWJp8dHQysKnp1WYrNBqUyx7mhzTlJaQQHgkfK4TDhy1spLOFw4Hxa55gvsfK5t7f9RNt4OwV07LFg1xBkKbRq5u6of4ULRVrNAIMNcALRbKGw0GLxGp3Vkx8GVZF4y2mX8IYSTmqNnMYa8gS8lxMDqfotnD+HilOVzzP8zs15JJHcm6lgqFjBVdBpEMcM0h4kGRYnLyI5xc7wQ4R0WeMXgarnFzK7mAuaS3LmHliwl1gYMxEyvFPA1wR/wDqJG4NJlzAGoMNFjAA3MyvXhYn/MpHT8Lh3Gv7vraLJKJCIisQEREJIWP4pTo5fFdlzuDW2JkkgbafNv1K8fxrDwD4rIIkGYBAm8+h9ipzmA6gHuAdV4+zMkHI2QIByiwJBgcrgH0VeSDRT4rRc4NFRuY6DfUDTu4e63YTFMqNDmGQY+om421XoUG6hrbdB+9l6awDQAdgAp5JN1GrHZSwZUBbKNWOyrKN8mc4XyiYiwDKysjEIiIAiIgCIiAqPiDiZpBoYRmdPoI1vbXnyXIPdJJOpMrNSoXGXEuPMkk+5XleJmzPJK/B4GfO8sr8Be6NVzTLSWnmF4RYmCdFzV4+59J7HDzOAaCNI/ESOZHoq/htfw6rHcnCexsfoSoyLR5ZNpt9Gks05NSb5R9AxOHDx12P72VNVpFpgiCq/gHFPDdleTkIgDUAkjQbbrqsThw8QfQ8l7OnzrJGz28OZZo2iiRbcRQLDB9DsVpcJELqNDxVpTB3EctJBj6KJX4W1zi8VKrC6Ccj8oMAAbevcnmpVPNMHbfn/Q/RbQIsFSNPmisHzaKutwkwSK2IJywPvBIvNvLE9Sp1J51O8WtafW/9l6xDHFrg05XEEA8jzWnCUagc7M4ObJyjeJtM9LeiOPNktNu7LmgfKOy9yvFEggQQQLWvcdVsWiOxdBasRTzNImJ37Gb9DEHoVtRSWK1vD6mdrjiHw1+bLlaARplO8QT+wI9UagpSx9YEwCM9rG0ZiYPynqp4C04jC03/ADsY+NMzQ78wq0QahxOjcGrTBv8AjbsSJubaKRRrtdmyuByuLXdCDBBG2i1OwFIgjw2QTJhoEkc41/W4WxmHaHFwa0OOpAAJkzc73JPqisGjG8PFRzXZ3sc0OAcwgGHRIJIM6KKeBgiDXxJEQZqm4625K2VZjMBWdUL6eJdTEAZMjXtFwSYcdTlidgTF7o0iT27hQJaTVrS1xI8+s5ZaSBMeX6nmtuCwIplxFSo7NEh7g64AGbSxgX5qIMDicxnFQ2TAFKmTBaIkxsRPWT0iVhsNVa4F1cvaARlLGAknLcuaBpBsB+LeAi9ATERFYGyjVjspYMqAt2HqRbmqSj5M5xvklIiLIxCIiAIiID5wiIvnj5kgnDVr/fCDm/AJGYk2PSYHYa3nFTDViZFYC1vJuRqQCJvop8opsvvf7eyCIigoF1XwtjHPa5rjOSI5wZ1PSwXKrofhCneo7o0e8n9B7rp0jayqjq0TazKjpKlMOEESFQ8Z4NVcG+DVLIcHGwdIH4SLSO0FdAi9iz3Dj24Wt5g+qCJbAyZCI+YOc0yZ2iI6rR9jxEOnECTypxG1vNpb8+cjs61MEXAPcKB4TeQ9lpHktGLZQ08HiC4HxgRIkeGNJBIkEXIETtJV3RoRfdbQEKulRpGCXJW4jgdJ+f5wXZrh5sXmSWgyBc8oueZmZgsK2k3K3MRJPmJJk63P5LxiuIUqbmtqVGsLg5wzGBDYkkmwAzNEndw5rH8So/51Lb8bdyAN9yQPUKOEaEtFEZxOiQ4iqw5QSYIJAaJJLRfTopNOoHAOaQQRIIMgg6EEahTYPSIikEHGcNFR+fxKrDly+R2W0zy169AtI4K3y/fVzlIMGpIcRJ84iDcz7chFosQopAj4PCCnmhzyHOLocZALrnLaQOnUqSiIDBWURSQEREJCxKrftleQPs8zq7O0AXOxJJsB6le24muWg+BDi8At8RpOUtJLpsLGBG8Huq2C+pukAr0qijjcTDR9lLfM0EmowwJGZ2UHkSQJ297dY2czCIiEBERAcePhytb5P9Rt3srzD8AotAluc83E/kLK0Rc8NLjj4v1ObHpMUOav1NL8IwtyljS3lAj2XL8V4PlqgNhrHAmTo0NEmSfouuXitSDgWmYOsEj6i6nLgjkRbNp45FR88e2DBBHQ6rC6T4i4UfK+kydQ7LcnkSNXb31XPGk6CYMAwbGxOx5LysuJwlTPFzYZY5OLPC7vhOBFGmG7m7v+6BPoud4JwqoalOo5sMnNJI20Ma6wuuXbosVXJr0PQ0GGrnJehpxlEvYWhxYTHmbqIINvZVtLhVcNaDi3ktiCWN2a5pzbvmQbnVvO6uEXdR6VlQeHVWsj7S8kVM4JaD5YILDe7TM9NotGxz8olx0Fzt1PQKZijYBRSJWsFxwawugDOiyqWjjm0XvpuJyN+WBOvmj/AMo9FcU3SAYiQD7quLMp8eV2Uw5o5OPK7XwPFbDMfGZjXRpmaDHadFrfw6idaVM6asadBA22FlJRa0bmhmCpjSmwWIs1os7Uab7rZSpNaIa0NHIAAewXtEAREUgIiIAiIAgCLY2gey2Nw3MqrkirkkR1kAnRS20QNlsVXMo8nwIjaB7KRTpAL2iq5NlHJsIiKpUIiIAiIgCIiAIiIAoHFMZ4IDnNLmOOVwtaxvG86XOwU9aMdhG1WFjpg7jUEbhUyJuL29lMik4vb2R+E4/xg9wkAOgAxI8o5df3ynqLw7Atosytk3kk7mAP0UpMakord2Makord2ERFcuRcUb+iruIY4UgCbyYjpufT9Vt4vjm0rm5Og5xHsFR4Wm7EvLnkZWxaDEHYX6arPLnqseP8z+Rnm1DjWLH+d/L1N2FwQdVFTLlpkZocQZc4be8+iu3uAuTA62UTiXDKddrW1AYa4OblJaQ4AgEObcWJWunwemM0Gp5sky9zh5CDAa4lrQYuAIO62xYljTS8nRhwRxJpeeywWFUt4Czd1XkD4jpgGdTeTAnnCm4Lh7KRcW5iXRMkmzcxAE7DMfy2WibNiUi9tok7LY3DcyjkirkkaEAUxtAd17AVXMo8iIjaJOy2Nw3MqQiq5sq5s1totGy2AIirZVtsIiIQEREAREQBERAEREAREQBERAEREAREQBERAEREBUcY4aKhBPvew6bT3TCYVtNuVvqdyeZVusBo5JFRUt1ciMYKW+uSG2kTstjcMdypKKzmy7yM1NoDutgaBosoqttlW2wiIhAREQBERAEREAREQBERAEREAREQBERAEREAREQBERAEREAREQBERAYcFlEQBERAEREAREQBERAEREAREQBERAEREAREQBERAEREARE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148" name="Picture 4" descr="http://i.imgur.com/otX51N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92" y="1412776"/>
            <a:ext cx="5234115" cy="383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397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97828" y="1157718"/>
            <a:ext cx="2926928" cy="1300356"/>
          </a:xfrm>
          <a:prstGeom prst="rect">
            <a:avLst/>
          </a:prstGeom>
          <a:noFill/>
          <a:ln>
            <a:solidFill>
              <a:schemeClr val="tx2"/>
            </a:solidFill>
          </a:ln>
        </p:spPr>
        <p:txBody>
          <a:bodyPr wrap="square" rtlCol="0">
            <a:spAutoFit/>
          </a:bodyPr>
          <a:lstStyle/>
          <a:p>
            <a:pPr lvl="0"/>
            <a:r>
              <a:rPr lang="en-AU" sz="1450" b="1" i="1" u="sng" dirty="0" smtClean="0"/>
              <a:t>Learning intention</a:t>
            </a:r>
          </a:p>
          <a:p>
            <a:pPr algn="ctr"/>
            <a:r>
              <a:rPr lang="en-AU" sz="1600" dirty="0"/>
              <a:t>To understand the notion of the state as an actor in Global </a:t>
            </a:r>
            <a:r>
              <a:rPr lang="en-AU" sz="1600" dirty="0" smtClean="0"/>
              <a:t>Politics</a:t>
            </a:r>
            <a:endParaRPr lang="en-AU" sz="1450" b="1" i="1" u="sng" dirty="0" smtClean="0"/>
          </a:p>
          <a:p>
            <a:endParaRPr lang="en-AU" sz="1600" dirty="0"/>
          </a:p>
        </p:txBody>
      </p:sp>
      <p:sp>
        <p:nvSpPr>
          <p:cNvPr id="7" name="TextBox 6"/>
          <p:cNvSpPr txBox="1"/>
          <p:nvPr/>
        </p:nvSpPr>
        <p:spPr>
          <a:xfrm>
            <a:off x="5997828" y="404664"/>
            <a:ext cx="3128620" cy="646331"/>
          </a:xfrm>
          <a:prstGeom prst="rect">
            <a:avLst/>
          </a:prstGeom>
          <a:noFill/>
        </p:spPr>
        <p:txBody>
          <a:bodyPr wrap="square" rtlCol="0">
            <a:spAutoFit/>
          </a:bodyPr>
          <a:lstStyle/>
          <a:p>
            <a:pPr algn="ctr"/>
            <a:r>
              <a:rPr lang="en-AU" b="1" dirty="0" smtClean="0"/>
              <a:t>LEARNING INTENTIONS AND SUCCESS CRITERIA</a:t>
            </a:r>
            <a:endParaRPr lang="en-AU" b="1" dirty="0"/>
          </a:p>
        </p:txBody>
      </p:sp>
      <p:sp>
        <p:nvSpPr>
          <p:cNvPr id="13" name="Content Placeholder 3"/>
          <p:cNvSpPr>
            <a:spLocks noGrp="1"/>
          </p:cNvSpPr>
          <p:nvPr>
            <p:ph sz="half" idx="2"/>
          </p:nvPr>
        </p:nvSpPr>
        <p:spPr>
          <a:xfrm>
            <a:off x="5997828" y="2923082"/>
            <a:ext cx="2926928" cy="3674270"/>
          </a:xfrm>
          <a:ln>
            <a:solidFill>
              <a:srgbClr val="000000"/>
            </a:solidFill>
          </a:ln>
        </p:spPr>
        <p:txBody>
          <a:bodyPr>
            <a:normAutofit/>
          </a:bodyPr>
          <a:lstStyle/>
          <a:p>
            <a:pPr algn="ctr"/>
            <a:r>
              <a:rPr lang="en-US" sz="1450" u="sng" dirty="0" smtClean="0">
                <a:solidFill>
                  <a:srgbClr val="000000"/>
                </a:solidFill>
              </a:rPr>
              <a:t>Success Criteria</a:t>
            </a:r>
          </a:p>
          <a:p>
            <a:r>
              <a:rPr lang="en-AU" sz="1600" b="0" dirty="0">
                <a:solidFill>
                  <a:srgbClr val="000000"/>
                </a:solidFill>
              </a:rPr>
              <a:t>WWBAT identify characteristics of states etc. </a:t>
            </a:r>
          </a:p>
          <a:p>
            <a:r>
              <a:rPr lang="en-AU" sz="1600" b="0" dirty="0">
                <a:solidFill>
                  <a:srgbClr val="000000"/>
                </a:solidFill>
              </a:rPr>
              <a:t>WWBAT define ‘Global Governance’</a:t>
            </a:r>
          </a:p>
          <a:p>
            <a:r>
              <a:rPr lang="en-AU" sz="1600" b="0" dirty="0">
                <a:solidFill>
                  <a:srgbClr val="000000"/>
                </a:solidFill>
              </a:rPr>
              <a:t>WWBAT explain how states operate in global governance</a:t>
            </a:r>
          </a:p>
          <a:p>
            <a:r>
              <a:rPr lang="en-AU" sz="1600" b="0" dirty="0">
                <a:solidFill>
                  <a:srgbClr val="000000"/>
                </a:solidFill>
              </a:rPr>
              <a:t>WWBAT identify potential challenges that face the state system.</a:t>
            </a:r>
            <a:endParaRPr lang="en-US" sz="1600" b="0" dirty="0">
              <a:solidFill>
                <a:srgbClr val="000000"/>
              </a:solidFill>
            </a:endParaRPr>
          </a:p>
        </p:txBody>
      </p:sp>
      <p:sp>
        <p:nvSpPr>
          <p:cNvPr id="6" name="Title 5"/>
          <p:cNvSpPr>
            <a:spLocks noGrp="1"/>
          </p:cNvSpPr>
          <p:nvPr>
            <p:ph type="title"/>
          </p:nvPr>
        </p:nvSpPr>
        <p:spPr>
          <a:xfrm>
            <a:off x="179512" y="-315416"/>
            <a:ext cx="5040560" cy="1371600"/>
          </a:xfrm>
        </p:spPr>
        <p:txBody>
          <a:bodyPr>
            <a:normAutofit/>
          </a:bodyPr>
          <a:lstStyle/>
          <a:p>
            <a:r>
              <a:rPr lang="en-AU" sz="2400" dirty="0" smtClean="0"/>
              <a:t>Global governance</a:t>
            </a:r>
            <a:endParaRPr lang="en-AU" sz="2400" dirty="0"/>
          </a:p>
        </p:txBody>
      </p:sp>
      <p:sp>
        <p:nvSpPr>
          <p:cNvPr id="8" name="AutoShape 4" descr="data:image/jpeg;base64,/9j/4AAQSkZJRgABAQAAAQABAAD/2wCEAAkGBxQTEhQUExQVFRUXFBgYGBgYGBgYGxsYFhcWGB0aFhQYHCggGB8lHBQZITEiJSkrLi4uFyAzODMsNygtMCsBCgoKDg0OGhAQGywkICQsLDQsNCw0LywtLDAsLCw0LCwsLDQsLCwsKywtLCwsLCwsLCwsLDQ0LiwsLCwsLCwsLP/AABEIALUBFwMBIgACEQEDEQH/xAAbAAEAAgMBAQAAAAAAAAAAAAAABAUBAwYCB//EAD4QAAEDAgQEBAMGBAQHAQAAAAEAAhEDIQQSMUEFUWFxEyKBkQYyoRQjQrHB8BVS0eFDU5LxFjNicqLC0iT/xAAaAQEAAwEBAQAAAAAAAAAAAAAAAQIDBAUG/8QALhEAAgIBBAECBAUFAQAAAAAAAAECEQMEEiExQXGRUaHR8BMyUmGxBRRCgcEV/9oADAMBAAIRAxEAPwD6dwzFeLSa+0kXA2cNR0/pCj4/hbKtQOfmgMixEanl5pVZ8IOvUF9AegieupnlsulWuJrLjW48bE1mxJyX2jlsXjnP+5pgtDWiwgFwHWfK2CDvbdbMP8OOJHiutF4JJzTGp6XV0MEPH8XfJl9ecRytqpapHT7nc+SkdMpNvJz8PQhYDhlOlOQXiJNzGsT+9lNRF0xioqkdUYqKpIIiKxYIiIAiIgCIiAIiIAiIgCIiAIiIAiIgCIiAreMcKFbKZykTcAGx59v6rkMXhXU3ZXawD3B/cehX0FUvxHgs7WvaMxYbgbt3Fr2I+pXFqtOpJzXZwavTKSc49nJIpfEqdMOBpGWOEiZkXIIM31CiLzJKnR5Mo7XQREUEBFOwHCalYFzQIG7iRPa14UvB/D1RxIf93G8B036Gy0jhnKqRrHBklVLspkV7X+GXgnI5rhAibEmbjcdZRWenyL/El6bKv8WXXBsMym3ICC+AX85NxI1jlKnPJ2ify0/S6pzwh81C2rle55dJbmBbcQ6nmAdGbe2i9t4fiQABihAj/BbMARAM87yRsvWxpqNVR7mKNQS6LWmwNsP9zzPMr0sAaTrzWSVoaGCjQsOeAJJAHNUmO4mXWb5W89z/AEVZzUezbDgllfBa1cbTaYLhPqfyWBj6Z/GPy/Nc2iw/HZ6P/nwrtnUsrtOjmnsQVsXJLdTxb26OPvP0Kss/xRnL+nfpl7nToqSjxhw+YB30KsMPxFj94PI2+ui0jkizkyaXLDtexLREWhzhEQoDy54Gq1HEjkVoqvkrUHzOWHRaxGvXktFBeTVQVck5tcHotqqvtDc2UmHbA72Btz1UmlWI7KHFPohwT6JiLAMrKoZhERAEREAXmo2RF/TX0XpEBzRwApvFCo4Op1iS11g5rxYGeZkDryVHjMM6m8tcCCDaREibEd4XdYvCtqNyvE8juOoOyi8S4a19INMlzQA19pkbnod1wZdLae3x19Poedm0dp7fHX0+hxKk8Mph1am0jMC8SOk3nooysOAPAxFMnmQO7mkD81wY1c0v3PNxJOcU/ijtgIsLBZRVeO47TpPLCHucImANwDub6he3KcYK5M+gnOMFcnRaIotcVHtb4bgyRJJEnTTLoihzfhN+31Ic2uot+31K9vHGitUa+GsbIDrnQjWBbe+lgpreL0CYFVlwDraDF503VG2aL6rmsa+nmDr8hfMx0bF3pHNW2GwOHqNkU6Wt8oiHAgm8A6rLDkbtN8menyXak+bf8kocQpf5jNY+Ya9pXvGYZtRj6b/le0tdeLEQRI0stH8JoX+5p3BB8jdHajTQ8lH4xjY8jdfxH9FtKW1WztxYnkkoxKDGcNpGWsNTIBA+8cbAEeWdBBj0CjnhbIIl5Dg0GXnYgyORkT781PWFxybZ7sccYR2owxsAC57qi/4nbLgKZ8riJccoMCqQZjTLTpvJ2bWHJXxMXNgkDooLtPwUn/EH3jqeRkgtGbxDkJIpn5yzT7yJEmQJAzCdbPiacoFIguiM7sog5LhwaZ+cg7jLyIKvsojaFktB1CEU/iUlX4ia0OzMu1xENdmPlLZjyiTkcXwJs2NdLsFMo5IEJVkrC497NDI5H9OSusHjm1NLHkf05rmyVlrtwdOS0hkcTnzaWGTnpnWrViXwO6h8M4hn8rvm2PP+624h0nsuzG1LlHkPFKE9sjWqytwCg4klplxJMPe27iCT5XCCSNVZot2rNCBT4RSaHBuYZjc53E/MHWJNrhT0REknZFK7NlKrHZSwZUBbKNWOyrKNlJwvlExFgGVlZGIREQBERAYKELKIDmuIfDZkmibfyn/1P9fdUNeg5hh7S09bex39F9DXirTDhDgCORE/muLJo4y5jwcOXQwlzHj+Dk3fElXKAMocNXRJOmxsDr77KHw9hq125jq7M4mNr/pHquyxGApvZkLQG7QIjqI0VFivhgiTTfNtHCD76LLLgy2m3uSMMunzWm3uSOhpYhrvlcD639llcJhMOTUDPMHSRbUEA/0Raw1UpL8pvj1c5q9nzOm+IWANpkPyOa6Gm5N4BgDU6Lx8NYlpNRjdAcwtEzMwJNrCJvBEq48IEybmCOwMSB/pHsovDuHsokhgN9zsLWnfmtHjl+Kpro1eKX4ymuvPsV1Z2Opskuw74aLuziXEiZDW7fKIjmeSr2PcRL4zG5iYk8pXTcQoF7C0ayD7LnX0iCQRdMqd0j3dDKCi22rPKLOU8isELHa0egpxfTNdakHCDzB9WkOB9wFDPCKZmS8ySTLzv+n9+ZVgiglogs4VTE/NeJlxIsQ6wOlwFLpU8oAkmBF7n3XpZQUYUCtwim57nnOHOjNDnAGAALaaBWCwgor3cGpH+e5kjMYJiLjeApNHCNa4uEyYm9vKIFuykIhNIy10GRqFcUKuZoPv3VMrHhh8p7/oF06aVSo5dXFOF/AmIigcVr1mmkKLQ4uqQ7MCQGhjnSSHDLcATfXQrubo80noufwfFsQ9wa5gZmpEgmlVAZWOSKT7+bLmMvEB20QVofxvF5WuGHgPaxwJa85M7S7JUYCDmaC0EixIeIbaa70KOnRc/V4viBnAph5gZCKdQNLnsOUFxcfxxmtDWkXO11g62emx5aWlzQS12rSRdp6g29FZOwSqNWOylgyoC2UasdlWUbM5wvlExFgGVlZGIREQBERAEREAREQFPxTg5c41aTi2pbeBpl1iRZFcIueWng3fK9DnlpYSd8r0ZR0+Lklv3lLzxlbDiQSQA1zgbGd4hSeIh4oRm87nNBcBbzOGwvG25VZwnDvpupkMJZVaA8R8rmk3d2jorupg7nIWsBbBhgPmuQ70J5LPHvnF2Z4t84O/u/v9qKviuPyuyOkANGmhPpr7KPTrNMQddNdlL4lw12VznPz2GYlrQRAPmMC4010jVcg3FVsmX7PVMFpIAaSC5oMSSOf7JhavLkh4tfP+SZTyxfVr5/ydQq08aaC4ObUGV5b8pMwYkRsqV3FKlMkCnVs4iGgkWJEmbbT6qxwHHi5wa+k9sz5iAAIjW/X6Jj1sZcPgjHq4v8yok1OL04d5Xktm2Q65S6BOpsfUdROXcQp5oyv+VpnKY83XpLZ5Zh1iU/EMAjMB2MeyxQrGJNhNieU7j96rZyi3TpnTHU7XUX7M8YR4qNDhItcOEEd1sNIrTjuKMpEh+b5ZECZ1sI3tvAuLrx/G6P8AMf8AQ/8A+UeHGztjrcy82biFgrFLidNxaAT5hLSQQDdwi+hlhsddpUwNG4n6H3WT036WdMP6gnxNexAxBdkdkjPlOUHTNFp6TChCpifL5GG5zX2gRHK/fTqugGDYdHH6L03hw3JWf9vkOlarG12U2CdVM+I1o0gNM3l0jrbL9Vf4OllbB11KzQoNF2++q2hdOHDsds5s+o3raujKIi6TmMLKwVlCAiIhIREQGyjVjspYMqAtlGrHZUlGzOcL5RMRYBlZWRiEREAREQArRhKrnNGdhY6LixjpI1W9FFckVyERFJJXU8a/IXltNrRJPmdNtQWZAZn6rODr1XmS0NZtNieuTUepHZT3NB1E7+oUSrxSk14pl4zabwDyJ0Cxa21ukYtbacpf8JBYZHmsJtGvKTyF+9vWHX4YLlliTJG39lScd4ofFc1hMBuUkOdE6y0NIFuffovXCuKV6lRjS6QCC45RMSBeNpI/MrNaqKntRj/dw37K8kfGcGqiXaknYQPeVqpcMlvmMO20I9V1+OqllN7hq1jiO4BKp+BVW1aIpuIztkN55REH6x6KHhwrKk139+5SWnwrKk/K+/8AZVYbEZBke2I0tb35qebiDoR+a18ZreAx7nNLi2IaPxFxDWhs7kkAd1R0/idrjOQNaDTEuqZTFXEeCCWRpEPvziy6scdi2t2jpx4pRVXaLvI5swbWgXOm0dv9itlGrm6dPy+iosf8UNp+JlpueGF1wbODadRxcDFwH0nMMTGqP+IsonIz/HH/ADQXE0QSAQGyM2U62EcyAbKk+HwWWJp8dHQysKnp1WYrNBqUyx7mhzTlJaQQHgkfK4TDhy1spLOFw4Hxa55gvsfK5t7f9RNt4OwV07LFg1xBkKbRq5u6of4ULRVrNAIMNcALRbKGw0GLxGp3Vkx8GVZF4y2mX8IYSTmqNnMYa8gS8lxMDqfotnD+HilOVzzP8zs15JJHcm6lgqFjBVdBpEMcM0h4kGRYnLyI5xc7wQ4R0WeMXgarnFzK7mAuaS3LmHliwl1gYMxEyvFPA1wR/wDqJG4NJlzAGoMNFjAA3MyvXhYn/MpHT8Lh3Gv7vraLJKJCIisQEREJIWP4pTo5fFdlzuDW2JkkgbafNv1K8fxrDwD4rIIkGYBAm8+h9ipzmA6gHuAdV4+zMkHI2QIByiwJBgcrgH0VeSDRT4rRc4NFRuY6DfUDTu4e63YTFMqNDmGQY+om421XoUG6hrbdB+9l6awDQAdgAp5JN1GrHZSwZUBbKNWOyrKN8mc4XyiYiwDKysjEIiIAiIgCIiAqPiDiZpBoYRmdPoI1vbXnyXIPdJJOpMrNSoXGXEuPMkk+5XleJmzPJK/B4GfO8sr8Be6NVzTLSWnmF4RYmCdFzV4+59J7HDzOAaCNI/ESOZHoq/htfw6rHcnCexsfoSoyLR5ZNpt9Gks05NSb5R9AxOHDx12P72VNVpFpgiCq/gHFPDdleTkIgDUAkjQbbrqsThw8QfQ8l7OnzrJGz28OZZo2iiRbcRQLDB9DsVpcJELqNDxVpTB3EctJBj6KJX4W1zi8VKrC6Ccj8oMAAbevcnmpVPNMHbfn/Q/RbQIsFSNPmisHzaKutwkwSK2IJywPvBIvNvLE9Sp1J51O8WtafW/9l6xDHFrg05XEEA8jzWnCUagc7M4ObJyjeJtM9LeiOPNktNu7LmgfKOy9yvFEggQQQLWvcdVsWiOxdBasRTzNImJ37Gb9DEHoVtRSWK1vD6mdrjiHw1+bLlaARplO8QT+wI9UagpSx9YEwCM9rG0ZiYPynqp4C04jC03/ADsY+NMzQ78wq0QahxOjcGrTBv8AjbsSJubaKRRrtdmyuByuLXdCDBBG2i1OwFIgjw2QTJhoEkc41/W4WxmHaHFwa0OOpAAJkzc73JPqisGjG8PFRzXZ3sc0OAcwgGHRIJIM6KKeBgiDXxJEQZqm4625K2VZjMBWdUL6eJdTEAZMjXtFwSYcdTlidgTF7o0iT27hQJaTVrS1xI8+s5ZaSBMeX6nmtuCwIplxFSo7NEh7g64AGbSxgX5qIMDicxnFQ2TAFKmTBaIkxsRPWT0iVhsNVa4F1cvaARlLGAknLcuaBpBsB+LeAi9ATERFYGyjVjspYMqAt2HqRbmqSj5M5xvklIiLIxCIiAIiID5wiIvnj5kgnDVr/fCDm/AJGYk2PSYHYa3nFTDViZFYC1vJuRqQCJvop8opsvvf7eyCIigoF1XwtjHPa5rjOSI5wZ1PSwXKrofhCneo7o0e8n9B7rp0jayqjq0TazKjpKlMOEESFQ8Z4NVcG+DVLIcHGwdIH4SLSO0FdAi9iz3Dj24Wt5g+qCJbAyZCI+YOc0yZ2iI6rR9jxEOnECTypxG1vNpb8+cjs61MEXAPcKB4TeQ9lpHktGLZQ08HiC4HxgRIkeGNJBIkEXIETtJV3RoRfdbQEKulRpGCXJW4jgdJ+f5wXZrh5sXmSWgyBc8oueZmZgsK2k3K3MRJPmJJk63P5LxiuIUqbmtqVGsLg5wzGBDYkkmwAzNEndw5rH8So/51Lb8bdyAN9yQPUKOEaEtFEZxOiQ4iqw5QSYIJAaJJLRfTopNOoHAOaQQRIIMgg6EEahTYPSIikEHGcNFR+fxKrDly+R2W0zy169AtI4K3y/fVzlIMGpIcRJ84iDcz7chFosQopAj4PCCnmhzyHOLocZALrnLaQOnUqSiIDBWURSQEREJCxKrftleQPs8zq7O0AXOxJJsB6le24muWg+BDi8At8RpOUtJLpsLGBG8Huq2C+pukAr0qijjcTDR9lLfM0EmowwJGZ2UHkSQJ297dY2czCIiEBERAcePhytb5P9Rt3srzD8AotAluc83E/kLK0Rc8NLjj4v1ObHpMUOav1NL8IwtyljS3lAj2XL8V4PlqgNhrHAmTo0NEmSfouuXitSDgWmYOsEj6i6nLgjkRbNp45FR88e2DBBHQ6rC6T4i4UfK+kydQ7LcnkSNXb31XPGk6CYMAwbGxOx5LysuJwlTPFzYZY5OLPC7vhOBFGmG7m7v+6BPoud4JwqoalOo5sMnNJI20Ma6wuuXbosVXJr0PQ0GGrnJehpxlEvYWhxYTHmbqIINvZVtLhVcNaDi3ktiCWN2a5pzbvmQbnVvO6uEXdR6VlQeHVWsj7S8kVM4JaD5YILDe7TM9NotGxz8olx0Fzt1PQKZijYBRSJWsFxwawugDOiyqWjjm0XvpuJyN+WBOvmj/AMo9FcU3SAYiQD7quLMp8eV2Uw5o5OPK7XwPFbDMfGZjXRpmaDHadFrfw6idaVM6asadBA22FlJRa0bmhmCpjSmwWIs1os7Uab7rZSpNaIa0NHIAAewXtEAREUgIiIAiIAgCLY2gey2Nw3MqrkirkkR1kAnRS20QNlsVXMo8nwIjaB7KRTpAL2iq5NlHJsIiKpUIiIAiIgCIiAIiIAoHFMZ4IDnNLmOOVwtaxvG86XOwU9aMdhG1WFjpg7jUEbhUyJuL29lMik4vb2R+E4/xg9wkAOgAxI8o5df3ynqLw7Atosytk3kk7mAP0UpMakord2Makord2ERFcuRcUb+iruIY4UgCbyYjpufT9Vt4vjm0rm5Og5xHsFR4Wm7EvLnkZWxaDEHYX6arPLnqseP8z+Rnm1DjWLH+d/L1N2FwQdVFTLlpkZocQZc4be8+iu3uAuTA62UTiXDKddrW1AYa4OblJaQ4AgEObcWJWunwemM0Gp5sky9zh5CDAa4lrQYuAIO62xYljTS8nRhwRxJpeeywWFUt4Czd1XkD4jpgGdTeTAnnCm4Lh7KRcW5iXRMkmzcxAE7DMfy2WibNiUi9tok7LY3DcyjkirkkaEAUxtAd17AVXMo8iIjaJOy2Nw3MqQiq5sq5s1totGy2AIirZVtsIiIQEREAREQBERAEREAREQBERAEREAREQBERAEREBUcY4aKhBPvew6bT3TCYVtNuVvqdyeZVusBo5JFRUt1ciMYKW+uSG2kTstjcMdypKKzmy7yM1NoDutgaBosoqttlW2wiIhAREQBERAEREAREQBERAEREAREQBERAEREAREQBERAEREAREQBERAYcFlEQBERAEREAREQBERAEREAREQBERAEREAREQBERAEREARE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TextBox 8"/>
          <p:cNvSpPr txBox="1"/>
          <p:nvPr/>
        </p:nvSpPr>
        <p:spPr>
          <a:xfrm>
            <a:off x="179512" y="1157718"/>
            <a:ext cx="5818316" cy="2862322"/>
          </a:xfrm>
          <a:prstGeom prst="rect">
            <a:avLst/>
          </a:prstGeom>
          <a:noFill/>
        </p:spPr>
        <p:txBody>
          <a:bodyPr wrap="square" rtlCol="0">
            <a:spAutoFit/>
          </a:bodyPr>
          <a:lstStyle/>
          <a:p>
            <a:r>
              <a:rPr lang="en-AU" dirty="0"/>
              <a:t>Institutions, rules, norms and legal arrangements that </a:t>
            </a:r>
            <a:r>
              <a:rPr lang="en-AU" dirty="0" smtClean="0"/>
              <a:t>seek to </a:t>
            </a:r>
            <a:r>
              <a:rPr lang="en-AU" dirty="0"/>
              <a:t>facilitate cooperation, and manage relations, </a:t>
            </a:r>
            <a:r>
              <a:rPr lang="en-AU" dirty="0" smtClean="0"/>
              <a:t>between states</a:t>
            </a:r>
            <a:r>
              <a:rPr lang="en-AU" dirty="0"/>
              <a:t>. </a:t>
            </a:r>
            <a:endParaRPr lang="en-AU" dirty="0" smtClean="0"/>
          </a:p>
          <a:p>
            <a:endParaRPr lang="en-AU" dirty="0"/>
          </a:p>
          <a:p>
            <a:r>
              <a:rPr lang="en-AU" dirty="0" smtClean="0"/>
              <a:t>Governance </a:t>
            </a:r>
            <a:r>
              <a:rPr lang="en-AU" dirty="0"/>
              <a:t>is carried out by both governmental</a:t>
            </a:r>
          </a:p>
          <a:p>
            <a:r>
              <a:rPr lang="en-AU" dirty="0"/>
              <a:t>organisations such as the United Nations and </a:t>
            </a:r>
            <a:r>
              <a:rPr lang="en-AU" dirty="0" smtClean="0"/>
              <a:t>nongovernmental organisations </a:t>
            </a:r>
            <a:r>
              <a:rPr lang="en-AU" dirty="0"/>
              <a:t>such as the </a:t>
            </a:r>
            <a:r>
              <a:rPr lang="en-AU" dirty="0" smtClean="0"/>
              <a:t>International </a:t>
            </a:r>
            <a:r>
              <a:rPr lang="en-US" dirty="0" smtClean="0"/>
              <a:t>Criminal </a:t>
            </a:r>
            <a:r>
              <a:rPr lang="en-US" dirty="0"/>
              <a:t>Court</a:t>
            </a:r>
            <a:r>
              <a:rPr lang="en-US" dirty="0" smtClean="0"/>
              <a:t>.</a:t>
            </a:r>
          </a:p>
          <a:p>
            <a:endParaRPr lang="en-US" dirty="0"/>
          </a:p>
          <a:p>
            <a:pPr algn="r"/>
            <a:r>
              <a:rPr lang="en-AU" dirty="0" smtClean="0"/>
              <a:t>-VCAA STUDY DESIGN</a:t>
            </a:r>
          </a:p>
        </p:txBody>
      </p:sp>
      <p:pic>
        <p:nvPicPr>
          <p:cNvPr id="8194" name="Picture 2" descr="http://themostimportantnews.com/wp-content/uploads/2009/12/Global-Govern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652" y="4118126"/>
            <a:ext cx="2520280" cy="221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011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97828" y="1157718"/>
            <a:ext cx="2926928" cy="1300356"/>
          </a:xfrm>
          <a:prstGeom prst="rect">
            <a:avLst/>
          </a:prstGeom>
          <a:noFill/>
          <a:ln>
            <a:solidFill>
              <a:schemeClr val="tx2"/>
            </a:solidFill>
          </a:ln>
        </p:spPr>
        <p:txBody>
          <a:bodyPr wrap="square" rtlCol="0">
            <a:spAutoFit/>
          </a:bodyPr>
          <a:lstStyle/>
          <a:p>
            <a:pPr lvl="0"/>
            <a:r>
              <a:rPr lang="en-AU" sz="1450" b="1" i="1" u="sng" dirty="0" smtClean="0"/>
              <a:t>Learning intention</a:t>
            </a:r>
          </a:p>
          <a:p>
            <a:pPr algn="ctr"/>
            <a:r>
              <a:rPr lang="en-AU" sz="1600" dirty="0"/>
              <a:t>To understand the notion of the state as an actor in Global </a:t>
            </a:r>
            <a:r>
              <a:rPr lang="en-AU" sz="1600" dirty="0" smtClean="0"/>
              <a:t>Politics</a:t>
            </a:r>
            <a:endParaRPr lang="en-AU" sz="1450" b="1" i="1" u="sng" dirty="0" smtClean="0"/>
          </a:p>
          <a:p>
            <a:endParaRPr lang="en-AU" sz="1600" dirty="0"/>
          </a:p>
        </p:txBody>
      </p:sp>
      <p:sp>
        <p:nvSpPr>
          <p:cNvPr id="7" name="TextBox 6"/>
          <p:cNvSpPr txBox="1"/>
          <p:nvPr/>
        </p:nvSpPr>
        <p:spPr>
          <a:xfrm>
            <a:off x="5997828" y="404664"/>
            <a:ext cx="3128620" cy="646331"/>
          </a:xfrm>
          <a:prstGeom prst="rect">
            <a:avLst/>
          </a:prstGeom>
          <a:noFill/>
        </p:spPr>
        <p:txBody>
          <a:bodyPr wrap="square" rtlCol="0">
            <a:spAutoFit/>
          </a:bodyPr>
          <a:lstStyle/>
          <a:p>
            <a:pPr algn="ctr"/>
            <a:r>
              <a:rPr lang="en-AU" b="1" dirty="0" smtClean="0"/>
              <a:t>LEARNING INTENTIONS AND SUCCESS CRITERIA</a:t>
            </a:r>
            <a:endParaRPr lang="en-AU" b="1" dirty="0"/>
          </a:p>
        </p:txBody>
      </p:sp>
      <p:sp>
        <p:nvSpPr>
          <p:cNvPr id="13" name="Content Placeholder 3"/>
          <p:cNvSpPr>
            <a:spLocks noGrp="1"/>
          </p:cNvSpPr>
          <p:nvPr>
            <p:ph sz="half" idx="2"/>
          </p:nvPr>
        </p:nvSpPr>
        <p:spPr>
          <a:xfrm>
            <a:off x="5997828" y="2923082"/>
            <a:ext cx="2926928" cy="3674270"/>
          </a:xfrm>
          <a:ln>
            <a:solidFill>
              <a:srgbClr val="000000"/>
            </a:solidFill>
          </a:ln>
        </p:spPr>
        <p:txBody>
          <a:bodyPr>
            <a:normAutofit/>
          </a:bodyPr>
          <a:lstStyle/>
          <a:p>
            <a:pPr algn="ctr"/>
            <a:r>
              <a:rPr lang="en-US" sz="1450" u="sng" dirty="0" smtClean="0">
                <a:solidFill>
                  <a:srgbClr val="000000"/>
                </a:solidFill>
              </a:rPr>
              <a:t>Success Criteria</a:t>
            </a:r>
          </a:p>
          <a:p>
            <a:r>
              <a:rPr lang="en-AU" sz="1600" b="0" dirty="0">
                <a:solidFill>
                  <a:srgbClr val="000000"/>
                </a:solidFill>
              </a:rPr>
              <a:t>WWBAT identify characteristics of states etc. </a:t>
            </a:r>
          </a:p>
          <a:p>
            <a:r>
              <a:rPr lang="en-AU" sz="1600" b="0" dirty="0">
                <a:solidFill>
                  <a:srgbClr val="000000"/>
                </a:solidFill>
              </a:rPr>
              <a:t>WWBAT define ‘Global Governance’</a:t>
            </a:r>
          </a:p>
          <a:p>
            <a:r>
              <a:rPr lang="en-AU" sz="1600" b="0" dirty="0">
                <a:solidFill>
                  <a:srgbClr val="000000"/>
                </a:solidFill>
              </a:rPr>
              <a:t>WWBAT explain how states operate in global governance</a:t>
            </a:r>
          </a:p>
          <a:p>
            <a:r>
              <a:rPr lang="en-AU" sz="1600" b="0" dirty="0">
                <a:solidFill>
                  <a:srgbClr val="000000"/>
                </a:solidFill>
              </a:rPr>
              <a:t>WWBAT identify potential challenges that face the state system.</a:t>
            </a:r>
            <a:endParaRPr lang="en-US" sz="1600" b="0" dirty="0">
              <a:solidFill>
                <a:srgbClr val="000000"/>
              </a:solidFill>
            </a:endParaRPr>
          </a:p>
        </p:txBody>
      </p:sp>
      <p:sp>
        <p:nvSpPr>
          <p:cNvPr id="6" name="Title 5"/>
          <p:cNvSpPr>
            <a:spLocks noGrp="1"/>
          </p:cNvSpPr>
          <p:nvPr>
            <p:ph type="title"/>
          </p:nvPr>
        </p:nvSpPr>
        <p:spPr>
          <a:xfrm>
            <a:off x="179512" y="-315416"/>
            <a:ext cx="5040560" cy="1371600"/>
          </a:xfrm>
        </p:spPr>
        <p:txBody>
          <a:bodyPr>
            <a:normAutofit/>
          </a:bodyPr>
          <a:lstStyle/>
          <a:p>
            <a:r>
              <a:rPr lang="en-AU" sz="2400" dirty="0" smtClean="0"/>
              <a:t>Global governance</a:t>
            </a:r>
            <a:endParaRPr lang="en-AU" sz="2400" dirty="0"/>
          </a:p>
        </p:txBody>
      </p:sp>
      <p:sp>
        <p:nvSpPr>
          <p:cNvPr id="8" name="AutoShape 4" descr="data:image/jpeg;base64,/9j/4AAQSkZJRgABAQAAAQABAAD/2wCEAAkGBxQTEhQUExQVFRUXFBgYGBgYGBgYGxsYFhcWGB0aFhQYHCggGB8lHBQZITEiJSkrLi4uFyAzODMsNygtMCsBCgoKDg0OGhAQGywkICQsLDQsNCw0LywtLDAsLCw0LCwsLDQsLCwsKywtLCwsLCwsLCwsLDQ0LiwsLCwsLCwsLP/AABEIALUBFwMBIgACEQEDEQH/xAAbAAEAAgMBAQAAAAAAAAAAAAAABAUBAwYCB//EAD4QAAEDAgQEBAMGBAQHAQAAAAEAAhEDIQQSMUEFUWFxEyKBkQYyoRQjQrHB8BVS0eFDU5LxFjNicqLC0iT/xAAaAQEAAwEBAQAAAAAAAAAAAAAAAQIDBAUG/8QALhEAAgIBBAECBAUFAQAAAAAAAAECEQMEEiExQXGRUaHR8BMyUmGxBRRCgcEV/9oADAMBAAIRAxEAPwD6dwzFeLSa+0kXA2cNR0/pCj4/hbKtQOfmgMixEanl5pVZ8IOvUF9AegieupnlsulWuJrLjW48bE1mxJyX2jlsXjnP+5pgtDWiwgFwHWfK2CDvbdbMP8OOJHiutF4JJzTGp6XV0MEPH8XfJl9ecRytqpapHT7nc+SkdMpNvJz8PQhYDhlOlOQXiJNzGsT+9lNRF0xioqkdUYqKpIIiKxYIiIAiIgCIiAIiIAiIgCIiAIiIAiIgCIiAreMcKFbKZykTcAGx59v6rkMXhXU3ZXawD3B/cehX0FUvxHgs7WvaMxYbgbt3Fr2I+pXFqtOpJzXZwavTKSc49nJIpfEqdMOBpGWOEiZkXIIM31CiLzJKnR5Mo7XQREUEBFOwHCalYFzQIG7iRPa14UvB/D1RxIf93G8B036Gy0jhnKqRrHBklVLspkV7X+GXgnI5rhAibEmbjcdZRWenyL/El6bKv8WXXBsMym3ICC+AX85NxI1jlKnPJ2ify0/S6pzwh81C2rle55dJbmBbcQ6nmAdGbe2i9t4fiQABihAj/BbMARAM87yRsvWxpqNVR7mKNQS6LWmwNsP9zzPMr0sAaTrzWSVoaGCjQsOeAJJAHNUmO4mXWb5W89z/AEVZzUezbDgllfBa1cbTaYLhPqfyWBj6Z/GPy/Nc2iw/HZ6P/nwrtnUsrtOjmnsQVsXJLdTxb26OPvP0Kss/xRnL+nfpl7nToqSjxhw+YB30KsMPxFj94PI2+ui0jkizkyaXLDtexLREWhzhEQoDy54Gq1HEjkVoqvkrUHzOWHRaxGvXktFBeTVQVck5tcHotqqvtDc2UmHbA72Btz1UmlWI7KHFPohwT6JiLAMrKoZhERAEREAXmo2RF/TX0XpEBzRwApvFCo4Op1iS11g5rxYGeZkDryVHjMM6m8tcCCDaREibEd4XdYvCtqNyvE8juOoOyi8S4a19INMlzQA19pkbnod1wZdLae3x19Poedm0dp7fHX0+hxKk8Mph1am0jMC8SOk3nooysOAPAxFMnmQO7mkD81wY1c0v3PNxJOcU/ijtgIsLBZRVeO47TpPLCHucImANwDub6he3KcYK5M+gnOMFcnRaIotcVHtb4bgyRJJEnTTLoihzfhN+31Ic2uot+31K9vHGitUa+GsbIDrnQjWBbe+lgpreL0CYFVlwDraDF503VG2aL6rmsa+nmDr8hfMx0bF3pHNW2GwOHqNkU6Wt8oiHAgm8A6rLDkbtN8menyXak+bf8kocQpf5jNY+Ya9pXvGYZtRj6b/le0tdeLEQRI0stH8JoX+5p3BB8jdHajTQ8lH4xjY8jdfxH9FtKW1WztxYnkkoxKDGcNpGWsNTIBA+8cbAEeWdBBj0CjnhbIIl5Dg0GXnYgyORkT781PWFxybZ7sccYR2owxsAC57qi/4nbLgKZ8riJccoMCqQZjTLTpvJ2bWHJXxMXNgkDooLtPwUn/EH3jqeRkgtGbxDkJIpn5yzT7yJEmQJAzCdbPiacoFIguiM7sog5LhwaZ+cg7jLyIKvsojaFktB1CEU/iUlX4ia0OzMu1xENdmPlLZjyiTkcXwJs2NdLsFMo5IEJVkrC497NDI5H9OSusHjm1NLHkf05rmyVlrtwdOS0hkcTnzaWGTnpnWrViXwO6h8M4hn8rvm2PP+624h0nsuzG1LlHkPFKE9sjWqytwCg4klplxJMPe27iCT5XCCSNVZot2rNCBT4RSaHBuYZjc53E/MHWJNrhT0REknZFK7NlKrHZSwZUBbKNWOyrKNlJwvlExFgGVlZGIREQBERAYKELKIDmuIfDZkmibfyn/1P9fdUNeg5hh7S09bex39F9DXirTDhDgCORE/muLJo4y5jwcOXQwlzHj+Dk3fElXKAMocNXRJOmxsDr77KHw9hq125jq7M4mNr/pHquyxGApvZkLQG7QIjqI0VFivhgiTTfNtHCD76LLLgy2m3uSMMunzWm3uSOhpYhrvlcD639llcJhMOTUDPMHSRbUEA/0Raw1UpL8pvj1c5q9nzOm+IWANpkPyOa6Gm5N4BgDU6Lx8NYlpNRjdAcwtEzMwJNrCJvBEq48IEybmCOwMSB/pHsovDuHsokhgN9zsLWnfmtHjl+Kpro1eKX4ymuvPsV1Z2Opskuw74aLuziXEiZDW7fKIjmeSr2PcRL4zG5iYk8pXTcQoF7C0ayD7LnX0iCQRdMqd0j3dDKCi22rPKLOU8isELHa0egpxfTNdakHCDzB9WkOB9wFDPCKZmS8ySTLzv+n9+ZVgiglogs4VTE/NeJlxIsQ6wOlwFLpU8oAkmBF7n3XpZQUYUCtwim57nnOHOjNDnAGAALaaBWCwgor3cGpH+e5kjMYJiLjeApNHCNa4uEyYm9vKIFuykIhNIy10GRqFcUKuZoPv3VMrHhh8p7/oF06aVSo5dXFOF/AmIigcVr1mmkKLQ4uqQ7MCQGhjnSSHDLcATfXQrubo80noufwfFsQ9wa5gZmpEgmlVAZWOSKT7+bLmMvEB20QVofxvF5WuGHgPaxwJa85M7S7JUYCDmaC0EixIeIbaa70KOnRc/V4viBnAph5gZCKdQNLnsOUFxcfxxmtDWkXO11g62emx5aWlzQS12rSRdp6g29FZOwSqNWOylgyoC2UasdlWUbM5wvlExFgGVlZGIREQBERAEREAREQFPxTg5c41aTi2pbeBpl1iRZFcIueWng3fK9DnlpYSd8r0ZR0+Lklv3lLzxlbDiQSQA1zgbGd4hSeIh4oRm87nNBcBbzOGwvG25VZwnDvpupkMJZVaA8R8rmk3d2jorupg7nIWsBbBhgPmuQ70J5LPHvnF2Z4t84O/u/v9qKviuPyuyOkANGmhPpr7KPTrNMQddNdlL4lw12VznPz2GYlrQRAPmMC4010jVcg3FVsmX7PVMFpIAaSC5oMSSOf7JhavLkh4tfP+SZTyxfVr5/ydQq08aaC4ObUGV5b8pMwYkRsqV3FKlMkCnVs4iGgkWJEmbbT6qxwHHi5wa+k9sz5iAAIjW/X6Jj1sZcPgjHq4v8yok1OL04d5Xktm2Q65S6BOpsfUdROXcQp5oyv+VpnKY83XpLZ5Zh1iU/EMAjMB2MeyxQrGJNhNieU7j96rZyi3TpnTHU7XUX7M8YR4qNDhItcOEEd1sNIrTjuKMpEh+b5ZECZ1sI3tvAuLrx/G6P8AMf8AQ/8A+UeHGztjrcy82biFgrFLidNxaAT5hLSQQDdwi+hlhsddpUwNG4n6H3WT036WdMP6gnxNexAxBdkdkjPlOUHTNFp6TChCpifL5GG5zX2gRHK/fTqugGDYdHH6L03hw3JWf9vkOlarG12U2CdVM+I1o0gNM3l0jrbL9Vf4OllbB11KzQoNF2++q2hdOHDsds5s+o3raujKIi6TmMLKwVlCAiIhIREQGyjVjspYMqAtlGrHZUlGzOcL5RMRYBlZWRiEREAREQArRhKrnNGdhY6LixjpI1W9FFckVyERFJJXU8a/IXltNrRJPmdNtQWZAZn6rODr1XmS0NZtNieuTUepHZT3NB1E7+oUSrxSk14pl4zabwDyJ0Cxa21ukYtbacpf8JBYZHmsJtGvKTyF+9vWHX4YLlliTJG39lScd4ofFc1hMBuUkOdE6y0NIFuffovXCuKV6lRjS6QCC45RMSBeNpI/MrNaqKntRj/dw37K8kfGcGqiXaknYQPeVqpcMlvmMO20I9V1+OqllN7hq1jiO4BKp+BVW1aIpuIztkN55REH6x6KHhwrKk139+5SWnwrKk/K+/8AZVYbEZBke2I0tb35qebiDoR+a18ZreAx7nNLi2IaPxFxDWhs7kkAd1R0/idrjOQNaDTEuqZTFXEeCCWRpEPvziy6scdi2t2jpx4pRVXaLvI5swbWgXOm0dv9itlGrm6dPy+iosf8UNp+JlpueGF1wbODadRxcDFwH0nMMTGqP+IsonIz/HH/ADQXE0QSAQGyM2U62EcyAbKk+HwWWJp8dHQysKnp1WYrNBqUyx7mhzTlJaQQHgkfK4TDhy1spLOFw4Hxa55gvsfK5t7f9RNt4OwV07LFg1xBkKbRq5u6of4ULRVrNAIMNcALRbKGw0GLxGp3Vkx8GVZF4y2mX8IYSTmqNnMYa8gS8lxMDqfotnD+HilOVzzP8zs15JJHcm6lgqFjBVdBpEMcM0h4kGRYnLyI5xc7wQ4R0WeMXgarnFzK7mAuaS3LmHliwl1gYMxEyvFPA1wR/wDqJG4NJlzAGoMNFjAA3MyvXhYn/MpHT8Lh3Gv7vraLJKJCIisQEREJIWP4pTo5fFdlzuDW2JkkgbafNv1K8fxrDwD4rIIkGYBAm8+h9ipzmA6gHuAdV4+zMkHI2QIByiwJBgcrgH0VeSDRT4rRc4NFRuY6DfUDTu4e63YTFMqNDmGQY+om421XoUG6hrbdB+9l6awDQAdgAp5JN1GrHZSwZUBbKNWOyrKN8mc4XyiYiwDKysjEIiIAiIgCIiAqPiDiZpBoYRmdPoI1vbXnyXIPdJJOpMrNSoXGXEuPMkk+5XleJmzPJK/B4GfO8sr8Be6NVzTLSWnmF4RYmCdFzV4+59J7HDzOAaCNI/ESOZHoq/htfw6rHcnCexsfoSoyLR5ZNpt9Gks05NSb5R9AxOHDx12P72VNVpFpgiCq/gHFPDdleTkIgDUAkjQbbrqsThw8QfQ8l7OnzrJGz28OZZo2iiRbcRQLDB9DsVpcJELqNDxVpTB3EctJBj6KJX4W1zi8VKrC6Ccj8oMAAbevcnmpVPNMHbfn/Q/RbQIsFSNPmisHzaKutwkwSK2IJywPvBIvNvLE9Sp1J51O8WtafW/9l6xDHFrg05XEEA8jzWnCUagc7M4ObJyjeJtM9LeiOPNktNu7LmgfKOy9yvFEggQQQLWvcdVsWiOxdBasRTzNImJ37Gb9DEHoVtRSWK1vD6mdrjiHw1+bLlaARplO8QT+wI9UagpSx9YEwCM9rG0ZiYPynqp4C04jC03/ADsY+NMzQ78wq0QahxOjcGrTBv8AjbsSJubaKRRrtdmyuByuLXdCDBBG2i1OwFIgjw2QTJhoEkc41/W4WxmHaHFwa0OOpAAJkzc73JPqisGjG8PFRzXZ3sc0OAcwgGHRIJIM6KKeBgiDXxJEQZqm4625K2VZjMBWdUL6eJdTEAZMjXtFwSYcdTlidgTF7o0iT27hQJaTVrS1xI8+s5ZaSBMeX6nmtuCwIplxFSo7NEh7g64AGbSxgX5qIMDicxnFQ2TAFKmTBaIkxsRPWT0iVhsNVa4F1cvaARlLGAknLcuaBpBsB+LeAi9ATERFYGyjVjspYMqAt2HqRbmqSj5M5xvklIiLIxCIiAIiID5wiIvnj5kgnDVr/fCDm/AJGYk2PSYHYa3nFTDViZFYC1vJuRqQCJvop8opsvvf7eyCIigoF1XwtjHPa5rjOSI5wZ1PSwXKrofhCneo7o0e8n9B7rp0jayqjq0TazKjpKlMOEESFQ8Z4NVcG+DVLIcHGwdIH4SLSO0FdAi9iz3Dj24Wt5g+qCJbAyZCI+YOc0yZ2iI6rR9jxEOnECTypxG1vNpb8+cjs61MEXAPcKB4TeQ9lpHktGLZQ08HiC4HxgRIkeGNJBIkEXIETtJV3RoRfdbQEKulRpGCXJW4jgdJ+f5wXZrh5sXmSWgyBc8oueZmZgsK2k3K3MRJPmJJk63P5LxiuIUqbmtqVGsLg5wzGBDYkkmwAzNEndw5rH8So/51Lb8bdyAN9yQPUKOEaEtFEZxOiQ4iqw5QSYIJAaJJLRfTopNOoHAOaQQRIIMgg6EEahTYPSIikEHGcNFR+fxKrDly+R2W0zy169AtI4K3y/fVzlIMGpIcRJ84iDcz7chFosQopAj4PCCnmhzyHOLocZALrnLaQOnUqSiIDBWURSQEREJCxKrftleQPs8zq7O0AXOxJJsB6le24muWg+BDi8At8RpOUtJLpsLGBG8Huq2C+pukAr0qijjcTDR9lLfM0EmowwJGZ2UHkSQJ297dY2czCIiEBERAcePhytb5P9Rt3srzD8AotAluc83E/kLK0Rc8NLjj4v1ObHpMUOav1NL8IwtyljS3lAj2XL8V4PlqgNhrHAmTo0NEmSfouuXitSDgWmYOsEj6i6nLgjkRbNp45FR88e2DBBHQ6rC6T4i4UfK+kydQ7LcnkSNXb31XPGk6CYMAwbGxOx5LysuJwlTPFzYZY5OLPC7vhOBFGmG7m7v+6BPoud4JwqoalOo5sMnNJI20Ma6wuuXbosVXJr0PQ0GGrnJehpxlEvYWhxYTHmbqIINvZVtLhVcNaDi3ktiCWN2a5pzbvmQbnVvO6uEXdR6VlQeHVWsj7S8kVM4JaD5YILDe7TM9NotGxz8olx0Fzt1PQKZijYBRSJWsFxwawugDOiyqWjjm0XvpuJyN+WBOvmj/AMo9FcU3SAYiQD7quLMp8eV2Uw5o5OPK7XwPFbDMfGZjXRpmaDHadFrfw6idaVM6asadBA22FlJRa0bmhmCpjSmwWIs1os7Uab7rZSpNaIa0NHIAAewXtEAREUgIiIAiIAgCLY2gey2Nw3MqrkirkkR1kAnRS20QNlsVXMo8nwIjaB7KRTpAL2iq5NlHJsIiKpUIiIAiIgCIiAIiIAoHFMZ4IDnNLmOOVwtaxvG86XOwU9aMdhG1WFjpg7jUEbhUyJuL29lMik4vb2R+E4/xg9wkAOgAxI8o5df3ynqLw7Atosytk3kk7mAP0UpMakord2Makord2ERFcuRcUb+iruIY4UgCbyYjpufT9Vt4vjm0rm5Og5xHsFR4Wm7EvLnkZWxaDEHYX6arPLnqseP8z+Rnm1DjWLH+d/L1N2FwQdVFTLlpkZocQZc4be8+iu3uAuTA62UTiXDKddrW1AYa4OblJaQ4AgEObcWJWunwemM0Gp5sky9zh5CDAa4lrQYuAIO62xYljTS8nRhwRxJpeeywWFUt4Czd1XkD4jpgGdTeTAnnCm4Lh7KRcW5iXRMkmzcxAE7DMfy2WibNiUi9tok7LY3DcyjkirkkaEAUxtAd17AVXMo8iIjaJOy2Nw3MqQiq5sq5s1totGy2AIirZVtsIiIQEREAREQBERAEREAREQBERAEREAREQBERAEREBUcY4aKhBPvew6bT3TCYVtNuVvqdyeZVusBo5JFRUt1ciMYKW+uSG2kTstjcMdypKKzmy7yM1NoDutgaBosoqttlW2wiIhAREQBERAEREAREQBERAEREAREQBERAEREAREQBERAEREAREQBERAYcFlEQBERAEREAREQBERAEREAREQBERAEREAREQBERAEREARE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 name="TextBox 1"/>
          <p:cNvSpPr txBox="1"/>
          <p:nvPr/>
        </p:nvSpPr>
        <p:spPr>
          <a:xfrm>
            <a:off x="1259632" y="2923082"/>
            <a:ext cx="2880320" cy="923330"/>
          </a:xfrm>
          <a:prstGeom prst="rect">
            <a:avLst/>
          </a:prstGeom>
          <a:noFill/>
          <a:ln>
            <a:solidFill>
              <a:schemeClr val="tx1"/>
            </a:solidFill>
          </a:ln>
        </p:spPr>
        <p:txBody>
          <a:bodyPr wrap="square" rtlCol="0">
            <a:spAutoFit/>
          </a:bodyPr>
          <a:lstStyle/>
          <a:p>
            <a:pPr algn="ctr"/>
            <a:r>
              <a:rPr lang="en-AU" dirty="0"/>
              <a:t>What are the different actors in Global Governance</a:t>
            </a:r>
            <a:r>
              <a:rPr lang="en-AU" dirty="0" smtClean="0"/>
              <a:t>?</a:t>
            </a:r>
            <a:endParaRPr lang="en-AU" dirty="0"/>
          </a:p>
        </p:txBody>
      </p:sp>
    </p:spTree>
    <p:extLst>
      <p:ext uri="{BB962C8B-B14F-4D97-AF65-F5344CB8AC3E}">
        <p14:creationId xmlns:p14="http://schemas.microsoft.com/office/powerpoint/2010/main" val="4157672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97828" y="1157718"/>
            <a:ext cx="2926928" cy="1300356"/>
          </a:xfrm>
          <a:prstGeom prst="rect">
            <a:avLst/>
          </a:prstGeom>
          <a:noFill/>
          <a:ln>
            <a:solidFill>
              <a:schemeClr val="tx2"/>
            </a:solidFill>
          </a:ln>
        </p:spPr>
        <p:txBody>
          <a:bodyPr wrap="square" rtlCol="0">
            <a:spAutoFit/>
          </a:bodyPr>
          <a:lstStyle/>
          <a:p>
            <a:pPr lvl="0"/>
            <a:r>
              <a:rPr lang="en-AU" sz="1450" b="1" i="1" u="sng" dirty="0" smtClean="0"/>
              <a:t>Learning intention</a:t>
            </a:r>
          </a:p>
          <a:p>
            <a:pPr algn="ctr"/>
            <a:r>
              <a:rPr lang="en-AU" sz="1600" dirty="0"/>
              <a:t>To understand the notion of the state as an actor in Global </a:t>
            </a:r>
            <a:r>
              <a:rPr lang="en-AU" sz="1600" dirty="0" smtClean="0"/>
              <a:t>Politics</a:t>
            </a:r>
            <a:endParaRPr lang="en-AU" sz="1450" b="1" i="1" u="sng" dirty="0" smtClean="0"/>
          </a:p>
          <a:p>
            <a:endParaRPr lang="en-AU" sz="1600" dirty="0"/>
          </a:p>
        </p:txBody>
      </p:sp>
      <p:sp>
        <p:nvSpPr>
          <p:cNvPr id="7" name="TextBox 6"/>
          <p:cNvSpPr txBox="1"/>
          <p:nvPr/>
        </p:nvSpPr>
        <p:spPr>
          <a:xfrm>
            <a:off x="5997828" y="404664"/>
            <a:ext cx="3128620" cy="646331"/>
          </a:xfrm>
          <a:prstGeom prst="rect">
            <a:avLst/>
          </a:prstGeom>
          <a:noFill/>
        </p:spPr>
        <p:txBody>
          <a:bodyPr wrap="square" rtlCol="0">
            <a:spAutoFit/>
          </a:bodyPr>
          <a:lstStyle/>
          <a:p>
            <a:pPr algn="ctr"/>
            <a:r>
              <a:rPr lang="en-AU" b="1" dirty="0" smtClean="0"/>
              <a:t>LEARNING INTENTIONS AND SUCCESS CRITERIA</a:t>
            </a:r>
            <a:endParaRPr lang="en-AU" b="1" dirty="0"/>
          </a:p>
        </p:txBody>
      </p:sp>
      <p:sp>
        <p:nvSpPr>
          <p:cNvPr id="13" name="Content Placeholder 3"/>
          <p:cNvSpPr>
            <a:spLocks noGrp="1"/>
          </p:cNvSpPr>
          <p:nvPr>
            <p:ph sz="half" idx="2"/>
          </p:nvPr>
        </p:nvSpPr>
        <p:spPr>
          <a:xfrm>
            <a:off x="5997828" y="2923082"/>
            <a:ext cx="2926928" cy="3674270"/>
          </a:xfrm>
          <a:ln>
            <a:solidFill>
              <a:srgbClr val="000000"/>
            </a:solidFill>
          </a:ln>
        </p:spPr>
        <p:txBody>
          <a:bodyPr>
            <a:normAutofit/>
          </a:bodyPr>
          <a:lstStyle/>
          <a:p>
            <a:pPr algn="ctr"/>
            <a:r>
              <a:rPr lang="en-US" sz="1450" u="sng" dirty="0" smtClean="0">
                <a:solidFill>
                  <a:srgbClr val="000000"/>
                </a:solidFill>
              </a:rPr>
              <a:t>Success Criteria</a:t>
            </a:r>
          </a:p>
          <a:p>
            <a:r>
              <a:rPr lang="en-AU" sz="1600" b="0" dirty="0">
                <a:solidFill>
                  <a:srgbClr val="000000"/>
                </a:solidFill>
              </a:rPr>
              <a:t>WWBAT identify characteristics of states etc. </a:t>
            </a:r>
          </a:p>
          <a:p>
            <a:r>
              <a:rPr lang="en-AU" sz="1600" b="0" dirty="0">
                <a:solidFill>
                  <a:srgbClr val="000000"/>
                </a:solidFill>
              </a:rPr>
              <a:t>WWBAT define ‘Global Governance’</a:t>
            </a:r>
          </a:p>
          <a:p>
            <a:r>
              <a:rPr lang="en-AU" sz="1600" b="0" dirty="0">
                <a:solidFill>
                  <a:srgbClr val="000000"/>
                </a:solidFill>
              </a:rPr>
              <a:t>WWBAT explain how states operate in global governance</a:t>
            </a:r>
          </a:p>
          <a:p>
            <a:r>
              <a:rPr lang="en-AU" sz="1600" b="0" dirty="0">
                <a:solidFill>
                  <a:srgbClr val="000000"/>
                </a:solidFill>
              </a:rPr>
              <a:t>WWBAT identify potential challenges that face the state system.</a:t>
            </a:r>
            <a:endParaRPr lang="en-US" sz="1600" b="0" dirty="0">
              <a:solidFill>
                <a:srgbClr val="000000"/>
              </a:solidFill>
            </a:endParaRPr>
          </a:p>
        </p:txBody>
      </p:sp>
      <p:sp>
        <p:nvSpPr>
          <p:cNvPr id="6" name="Title 5"/>
          <p:cNvSpPr>
            <a:spLocks noGrp="1"/>
          </p:cNvSpPr>
          <p:nvPr>
            <p:ph type="title"/>
          </p:nvPr>
        </p:nvSpPr>
        <p:spPr>
          <a:xfrm>
            <a:off x="179512" y="-315416"/>
            <a:ext cx="5040560" cy="1371600"/>
          </a:xfrm>
        </p:spPr>
        <p:txBody>
          <a:bodyPr>
            <a:normAutofit/>
          </a:bodyPr>
          <a:lstStyle/>
          <a:p>
            <a:r>
              <a:rPr lang="en-AU" sz="2400" dirty="0" smtClean="0"/>
              <a:t>Global governance</a:t>
            </a:r>
            <a:endParaRPr lang="en-AU" sz="2400" dirty="0"/>
          </a:p>
        </p:txBody>
      </p:sp>
      <p:sp>
        <p:nvSpPr>
          <p:cNvPr id="8" name="AutoShape 4" descr="data:image/jpeg;base64,/9j/4AAQSkZJRgABAQAAAQABAAD/2wCEAAkGBxQTEhQUExQVFRUXFBgYGBgYGBgYGxsYFhcWGB0aFhQYHCggGB8lHBQZITEiJSkrLi4uFyAzODMsNygtMCsBCgoKDg0OGhAQGywkICQsLDQsNCw0LywtLDAsLCw0LCwsLDQsLCwsKywtLCwsLCwsLCwsLDQ0LiwsLCwsLCwsLP/AABEIALUBFwMBIgACEQEDEQH/xAAbAAEAAgMBAQAAAAAAAAAAAAAABAUBAwYCB//EAD4QAAEDAgQEBAMGBAQHAQAAAAEAAhEDIQQSMUEFUWFxEyKBkQYyoRQjQrHB8BVS0eFDU5LxFjNicqLC0iT/xAAaAQEAAwEBAQAAAAAAAAAAAAAAAQIDBAUG/8QALhEAAgIBBAECBAUFAQAAAAAAAAECEQMEEiExQXGRUaHR8BMyUmGxBRRCgcEV/9oADAMBAAIRAxEAPwD6dwzFeLSa+0kXA2cNR0/pCj4/hbKtQOfmgMixEanl5pVZ8IOvUF9AegieupnlsulWuJrLjW48bE1mxJyX2jlsXjnP+5pgtDWiwgFwHWfK2CDvbdbMP8OOJHiutF4JJzTGp6XV0MEPH8XfJl9ecRytqpapHT7nc+SkdMpNvJz8PQhYDhlOlOQXiJNzGsT+9lNRF0xioqkdUYqKpIIiKxYIiIAiIgCIiAIiIAiIgCIiAIiIAiIgCIiAreMcKFbKZykTcAGx59v6rkMXhXU3ZXawD3B/cehX0FUvxHgs7WvaMxYbgbt3Fr2I+pXFqtOpJzXZwavTKSc49nJIpfEqdMOBpGWOEiZkXIIM31CiLzJKnR5Mo7XQREUEBFOwHCalYFzQIG7iRPa14UvB/D1RxIf93G8B036Gy0jhnKqRrHBklVLspkV7X+GXgnI5rhAibEmbjcdZRWenyL/El6bKv8WXXBsMym3ICC+AX85NxI1jlKnPJ2ify0/S6pzwh81C2rle55dJbmBbcQ6nmAdGbe2i9t4fiQABihAj/BbMARAM87yRsvWxpqNVR7mKNQS6LWmwNsP9zzPMr0sAaTrzWSVoaGCjQsOeAJJAHNUmO4mXWb5W89z/AEVZzUezbDgllfBa1cbTaYLhPqfyWBj6Z/GPy/Nc2iw/HZ6P/nwrtnUsrtOjmnsQVsXJLdTxb26OPvP0Kss/xRnL+nfpl7nToqSjxhw+YB30KsMPxFj94PI2+ui0jkizkyaXLDtexLREWhzhEQoDy54Gq1HEjkVoqvkrUHzOWHRaxGvXktFBeTVQVck5tcHotqqvtDc2UmHbA72Btz1UmlWI7KHFPohwT6JiLAMrKoZhERAEREAXmo2RF/TX0XpEBzRwApvFCo4Op1iS11g5rxYGeZkDryVHjMM6m8tcCCDaREibEd4XdYvCtqNyvE8juOoOyi8S4a19INMlzQA19pkbnod1wZdLae3x19Poedm0dp7fHX0+hxKk8Mph1am0jMC8SOk3nooysOAPAxFMnmQO7mkD81wY1c0v3PNxJOcU/ijtgIsLBZRVeO47TpPLCHucImANwDub6he3KcYK5M+gnOMFcnRaIotcVHtb4bgyRJJEnTTLoihzfhN+31Ic2uot+31K9vHGitUa+GsbIDrnQjWBbe+lgpreL0CYFVlwDraDF503VG2aL6rmsa+nmDr8hfMx0bF3pHNW2GwOHqNkU6Wt8oiHAgm8A6rLDkbtN8menyXak+bf8kocQpf5jNY+Ya9pXvGYZtRj6b/le0tdeLEQRI0stH8JoX+5p3BB8jdHajTQ8lH4xjY8jdfxH9FtKW1WztxYnkkoxKDGcNpGWsNTIBA+8cbAEeWdBBj0CjnhbIIl5Dg0GXnYgyORkT781PWFxybZ7sccYR2owxsAC57qi/4nbLgKZ8riJccoMCqQZjTLTpvJ2bWHJXxMXNgkDooLtPwUn/EH3jqeRkgtGbxDkJIpn5yzT7yJEmQJAzCdbPiacoFIguiM7sog5LhwaZ+cg7jLyIKvsojaFktB1CEU/iUlX4ia0OzMu1xENdmPlLZjyiTkcXwJs2NdLsFMo5IEJVkrC497NDI5H9OSusHjm1NLHkf05rmyVlrtwdOS0hkcTnzaWGTnpnWrViXwO6h8M4hn8rvm2PP+624h0nsuzG1LlHkPFKE9sjWqytwCg4klplxJMPe27iCT5XCCSNVZot2rNCBT4RSaHBuYZjc53E/MHWJNrhT0REknZFK7NlKrHZSwZUBbKNWOyrKNlJwvlExFgGVlZGIREQBERAYKELKIDmuIfDZkmibfyn/1P9fdUNeg5hh7S09bex39F9DXirTDhDgCORE/muLJo4y5jwcOXQwlzHj+Dk3fElXKAMocNXRJOmxsDr77KHw9hq125jq7M4mNr/pHquyxGApvZkLQG7QIjqI0VFivhgiTTfNtHCD76LLLgy2m3uSMMunzWm3uSOhpYhrvlcD639llcJhMOTUDPMHSRbUEA/0Raw1UpL8pvj1c5q9nzOm+IWANpkPyOa6Gm5N4BgDU6Lx8NYlpNRjdAcwtEzMwJNrCJvBEq48IEybmCOwMSB/pHsovDuHsokhgN9zsLWnfmtHjl+Kpro1eKX4ymuvPsV1Z2Opskuw74aLuziXEiZDW7fKIjmeSr2PcRL4zG5iYk8pXTcQoF7C0ayD7LnX0iCQRdMqd0j3dDKCi22rPKLOU8isELHa0egpxfTNdakHCDzB9WkOB9wFDPCKZmS8ySTLzv+n9+ZVgiglogs4VTE/NeJlxIsQ6wOlwFLpU8oAkmBF7n3XpZQUYUCtwim57nnOHOjNDnAGAALaaBWCwgor3cGpH+e5kjMYJiLjeApNHCNa4uEyYm9vKIFuykIhNIy10GRqFcUKuZoPv3VMrHhh8p7/oF06aVSo5dXFOF/AmIigcVr1mmkKLQ4uqQ7MCQGhjnSSHDLcATfXQrubo80noufwfFsQ9wa5gZmpEgmlVAZWOSKT7+bLmMvEB20QVofxvF5WuGHgPaxwJa85M7S7JUYCDmaC0EixIeIbaa70KOnRc/V4viBnAph5gZCKdQNLnsOUFxcfxxmtDWkXO11g62emx5aWlzQS12rSRdp6g29FZOwSqNWOylgyoC2UasdlWUbM5wvlExFgGVlZGIREQBERAEREAREQFPxTg5c41aTi2pbeBpl1iRZFcIueWng3fK9DnlpYSd8r0ZR0+Lklv3lLzxlbDiQSQA1zgbGd4hSeIh4oRm87nNBcBbzOGwvG25VZwnDvpupkMJZVaA8R8rmk3d2jorupg7nIWsBbBhgPmuQ70J5LPHvnF2Z4t84O/u/v9qKviuPyuyOkANGmhPpr7KPTrNMQddNdlL4lw12VznPz2GYlrQRAPmMC4010jVcg3FVsmX7PVMFpIAaSC5oMSSOf7JhavLkh4tfP+SZTyxfVr5/ydQq08aaC4ObUGV5b8pMwYkRsqV3FKlMkCnVs4iGgkWJEmbbT6qxwHHi5wa+k9sz5iAAIjW/X6Jj1sZcPgjHq4v8yok1OL04d5Xktm2Q65S6BOpsfUdROXcQp5oyv+VpnKY83XpLZ5Zh1iU/EMAjMB2MeyxQrGJNhNieU7j96rZyi3TpnTHU7XUX7M8YR4qNDhItcOEEd1sNIrTjuKMpEh+b5ZECZ1sI3tvAuLrx/G6P8AMf8AQ/8A+UeHGztjrcy82biFgrFLidNxaAT5hLSQQDdwi+hlhsddpUwNG4n6H3WT036WdMP6gnxNexAxBdkdkjPlOUHTNFp6TChCpifL5GG5zX2gRHK/fTqugGDYdHH6L03hw3JWf9vkOlarG12U2CdVM+I1o0gNM3l0jrbL9Vf4OllbB11KzQoNF2++q2hdOHDsds5s+o3raujKIi6TmMLKwVlCAiIhIREQGyjVjspYMqAtlGrHZUlGzOcL5RMRYBlZWRiEREAREQArRhKrnNGdhY6LixjpI1W9FFckVyERFJJXU8a/IXltNrRJPmdNtQWZAZn6rODr1XmS0NZtNieuTUepHZT3NB1E7+oUSrxSk14pl4zabwDyJ0Cxa21ukYtbacpf8JBYZHmsJtGvKTyF+9vWHX4YLlliTJG39lScd4ofFc1hMBuUkOdE6y0NIFuffovXCuKV6lRjS6QCC45RMSBeNpI/MrNaqKntRj/dw37K8kfGcGqiXaknYQPeVqpcMlvmMO20I9V1+OqllN7hq1jiO4BKp+BVW1aIpuIztkN55REH6x6KHhwrKk139+5SWnwrKk/K+/8AZVYbEZBke2I0tb35qebiDoR+a18ZreAx7nNLi2IaPxFxDWhs7kkAd1R0/idrjOQNaDTEuqZTFXEeCCWRpEPvziy6scdi2t2jpx4pRVXaLvI5swbWgXOm0dv9itlGrm6dPy+iosf8UNp+JlpueGF1wbODadRxcDFwH0nMMTGqP+IsonIz/HH/ADQXE0QSAQGyM2U62EcyAbKk+HwWWJp8dHQysKnp1WYrNBqUyx7mhzTlJaQQHgkfK4TDhy1spLOFw4Hxa55gvsfK5t7f9RNt4OwV07LFg1xBkKbRq5u6of4ULRVrNAIMNcALRbKGw0GLxGp3Vkx8GVZF4y2mX8IYSTmqNnMYa8gS8lxMDqfotnD+HilOVzzP8zs15JJHcm6lgqFjBVdBpEMcM0h4kGRYnLyI5xc7wQ4R0WeMXgarnFzK7mAuaS3LmHliwl1gYMxEyvFPA1wR/wDqJG4NJlzAGoMNFjAA3MyvXhYn/MpHT8Lh3Gv7vraLJKJCIisQEREJIWP4pTo5fFdlzuDW2JkkgbafNv1K8fxrDwD4rIIkGYBAm8+h9ipzmA6gHuAdV4+zMkHI2QIByiwJBgcrgH0VeSDRT4rRc4NFRuY6DfUDTu4e63YTFMqNDmGQY+om421XoUG6hrbdB+9l6awDQAdgAp5JN1GrHZSwZUBbKNWOyrKN8mc4XyiYiwDKysjEIiIAiIgCIiAqPiDiZpBoYRmdPoI1vbXnyXIPdJJOpMrNSoXGXEuPMkk+5XleJmzPJK/B4GfO8sr8Be6NVzTLSWnmF4RYmCdFzV4+59J7HDzOAaCNI/ESOZHoq/htfw6rHcnCexsfoSoyLR5ZNpt9Gks05NSb5R9AxOHDx12P72VNVpFpgiCq/gHFPDdleTkIgDUAkjQbbrqsThw8QfQ8l7OnzrJGz28OZZo2iiRbcRQLDB9DsVpcJELqNDxVpTB3EctJBj6KJX4W1zi8VKrC6Ccj8oMAAbevcnmpVPNMHbfn/Q/RbQIsFSNPmisHzaKutwkwSK2IJywPvBIvNvLE9Sp1J51O8WtafW/9l6xDHFrg05XEEA8jzWnCUagc7M4ObJyjeJtM9LeiOPNktNu7LmgfKOy9yvFEggQQQLWvcdVsWiOxdBasRTzNImJ37Gb9DEHoVtRSWK1vD6mdrjiHw1+bLlaARplO8QT+wI9UagpSx9YEwCM9rG0ZiYPynqp4C04jC03/ADsY+NMzQ78wq0QahxOjcGrTBv8AjbsSJubaKRRrtdmyuByuLXdCDBBG2i1OwFIgjw2QTJhoEkc41/W4WxmHaHFwa0OOpAAJkzc73JPqisGjG8PFRzXZ3sc0OAcwgGHRIJIM6KKeBgiDXxJEQZqm4625K2VZjMBWdUL6eJdTEAZMjXtFwSYcdTlidgTF7o0iT27hQJaTVrS1xI8+s5ZaSBMeX6nmtuCwIplxFSo7NEh7g64AGbSxgX5qIMDicxnFQ2TAFKmTBaIkxsRPWT0iVhsNVa4F1cvaARlLGAknLcuaBpBsB+LeAi9ATERFYGyjVjspYMqAt2HqRbmqSj5M5xvklIiLIxCIiAIiID5wiIvnj5kgnDVr/fCDm/AJGYk2PSYHYa3nFTDViZFYC1vJuRqQCJvop8opsvvf7eyCIigoF1XwtjHPa5rjOSI5wZ1PSwXKrofhCneo7o0e8n9B7rp0jayqjq0TazKjpKlMOEESFQ8Z4NVcG+DVLIcHGwdIH4SLSO0FdAi9iz3Dj24Wt5g+qCJbAyZCI+YOc0yZ2iI6rR9jxEOnECTypxG1vNpb8+cjs61MEXAPcKB4TeQ9lpHktGLZQ08HiC4HxgRIkeGNJBIkEXIETtJV3RoRfdbQEKulRpGCXJW4jgdJ+f5wXZrh5sXmSWgyBc8oueZmZgsK2k3K3MRJPmJJk63P5LxiuIUqbmtqVGsLg5wzGBDYkkmwAzNEndw5rH8So/51Lb8bdyAN9yQPUKOEaEtFEZxOiQ4iqw5QSYIJAaJJLRfTopNOoHAOaQQRIIMgg6EEahTYPSIikEHGcNFR+fxKrDly+R2W0zy169AtI4K3y/fVzlIMGpIcRJ84iDcz7chFosQopAj4PCCnmhzyHOLocZALrnLaQOnUqSiIDBWURSQEREJCxKrftleQPs8zq7O0AXOxJJsB6le24muWg+BDi8At8RpOUtJLpsLGBG8Huq2C+pukAr0qijjcTDR9lLfM0EmowwJGZ2UHkSQJ297dY2czCIiEBERAcePhytb5P9Rt3srzD8AotAluc83E/kLK0Rc8NLjj4v1ObHpMUOav1NL8IwtyljS3lAj2XL8V4PlqgNhrHAmTo0NEmSfouuXitSDgWmYOsEj6i6nLgjkRbNp45FR88e2DBBHQ6rC6T4i4UfK+kydQ7LcnkSNXb31XPGk6CYMAwbGxOx5LysuJwlTPFzYZY5OLPC7vhOBFGmG7m7v+6BPoud4JwqoalOo5sMnNJI20Ma6wuuXbosVXJr0PQ0GGrnJehpxlEvYWhxYTHmbqIINvZVtLhVcNaDi3ktiCWN2a5pzbvmQbnVvO6uEXdR6VlQeHVWsj7S8kVM4JaD5YILDe7TM9NotGxz8olx0Fzt1PQKZijYBRSJWsFxwawugDOiyqWjjm0XvpuJyN+WBOvmj/AMo9FcU3SAYiQD7quLMp8eV2Uw5o5OPK7XwPFbDMfGZjXRpmaDHadFrfw6idaVM6asadBA22FlJRa0bmhmCpjSmwWIs1os7Uab7rZSpNaIa0NHIAAewXtEAREUgIiIAiIAgCLY2gey2Nw3MqrkirkkR1kAnRS20QNlsVXMo8nwIjaB7KRTpAL2iq5NlHJsIiKpUIiIAiIgCIiAIiIAoHFMZ4IDnNLmOOVwtaxvG86XOwU9aMdhG1WFjpg7jUEbhUyJuL29lMik4vb2R+E4/xg9wkAOgAxI8o5df3ynqLw7Atosytk3kk7mAP0UpMakord2Makord2ERFcuRcUb+iruIY4UgCbyYjpufT9Vt4vjm0rm5Og5xHsFR4Wm7EvLnkZWxaDEHYX6arPLnqseP8z+Rnm1DjWLH+d/L1N2FwQdVFTLlpkZocQZc4be8+iu3uAuTA62UTiXDKddrW1AYa4OblJaQ4AgEObcWJWunwemM0Gp5sky9zh5CDAa4lrQYuAIO62xYljTS8nRhwRxJpeeywWFUt4Czd1XkD4jpgGdTeTAnnCm4Lh7KRcW5iXRMkmzcxAE7DMfy2WibNiUi9tok7LY3DcyjkirkkaEAUxtAd17AVXMo8iIjaJOy2Nw3MqQiq5sq5s1totGy2AIirZVtsIiIQEREAREQBERAEREAREQBERAEREAREQBERAEREBUcY4aKhBPvew6bT3TCYVtNuVvqdyeZVusBo5JFRUt1ciMYKW+uSG2kTstjcMdypKKzmy7yM1NoDutgaBosoqttlW2wiIhAREQBERAEREAREQBERAEREAREQBERAEREAREQBERAEREAREQBERAYcFlEQBERAEREAREQBERAEREAREQBERAEREAREQBERAEREARE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TextBox 8"/>
          <p:cNvSpPr txBox="1"/>
          <p:nvPr/>
        </p:nvSpPr>
        <p:spPr>
          <a:xfrm>
            <a:off x="179512" y="1157718"/>
            <a:ext cx="5818316" cy="3139321"/>
          </a:xfrm>
          <a:prstGeom prst="rect">
            <a:avLst/>
          </a:prstGeom>
          <a:noFill/>
        </p:spPr>
        <p:txBody>
          <a:bodyPr wrap="square" rtlCol="0">
            <a:spAutoFit/>
          </a:bodyPr>
          <a:lstStyle/>
          <a:p>
            <a:endParaRPr lang="en-US" b="1" dirty="0" smtClean="0"/>
          </a:p>
          <a:p>
            <a:r>
              <a:rPr lang="en-AU" dirty="0" smtClean="0"/>
              <a:t>Define </a:t>
            </a:r>
            <a:r>
              <a:rPr lang="en-AU" dirty="0"/>
              <a:t>‘global governance’ as it relates to the study of global politics</a:t>
            </a:r>
            <a:r>
              <a:rPr lang="en-AU" dirty="0" smtClean="0"/>
              <a:t>.</a:t>
            </a:r>
          </a:p>
          <a:p>
            <a:endParaRPr lang="en-AU" dirty="0"/>
          </a:p>
          <a:p>
            <a:r>
              <a:rPr lang="en-AU" dirty="0"/>
              <a:t>Define </a:t>
            </a:r>
            <a:r>
              <a:rPr lang="en-AU" dirty="0" smtClean="0"/>
              <a:t>‘state-sovereignty’ </a:t>
            </a:r>
            <a:r>
              <a:rPr lang="en-AU" dirty="0"/>
              <a:t>as it relates to the study of global politics</a:t>
            </a:r>
            <a:r>
              <a:rPr lang="en-AU" dirty="0" smtClean="0"/>
              <a:t>.</a:t>
            </a:r>
          </a:p>
          <a:p>
            <a:endParaRPr lang="en-AU" dirty="0"/>
          </a:p>
          <a:p>
            <a:r>
              <a:rPr lang="en-AU" dirty="0"/>
              <a:t>Define </a:t>
            </a:r>
            <a:r>
              <a:rPr lang="en-AU" dirty="0" smtClean="0"/>
              <a:t>‘global governance’ </a:t>
            </a:r>
            <a:r>
              <a:rPr lang="en-AU" dirty="0"/>
              <a:t>as it relates to the study of global politics</a:t>
            </a:r>
            <a:r>
              <a:rPr lang="en-AU" dirty="0" smtClean="0"/>
              <a:t>.</a:t>
            </a:r>
          </a:p>
          <a:p>
            <a:endParaRPr lang="en-AU" dirty="0"/>
          </a:p>
          <a:p>
            <a:r>
              <a:rPr lang="en-AU" dirty="0"/>
              <a:t>Define </a:t>
            </a:r>
            <a:r>
              <a:rPr lang="en-AU" dirty="0" smtClean="0"/>
              <a:t>‘state’ </a:t>
            </a:r>
            <a:r>
              <a:rPr lang="en-AU" dirty="0"/>
              <a:t>as it relates to the study of global politics</a:t>
            </a:r>
            <a:r>
              <a:rPr lang="en-AU" dirty="0" smtClean="0"/>
              <a:t>.</a:t>
            </a:r>
            <a:endParaRPr lang="en-AU" dirty="0"/>
          </a:p>
        </p:txBody>
      </p:sp>
    </p:spTree>
    <p:extLst>
      <p:ext uri="{BB962C8B-B14F-4D97-AF65-F5344CB8AC3E}">
        <p14:creationId xmlns:p14="http://schemas.microsoft.com/office/powerpoint/2010/main" val="2448095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74800"/>
            <a:ext cx="4465320" cy="4525963"/>
          </a:xfrm>
          <a:ln>
            <a:solidFill>
              <a:schemeClr val="tx1"/>
            </a:solidFill>
          </a:ln>
        </p:spPr>
        <p:txBody>
          <a:bodyPr>
            <a:normAutofit fontScale="85000" lnSpcReduction="20000"/>
          </a:bodyPr>
          <a:lstStyle/>
          <a:p>
            <a:pPr algn="ctr"/>
            <a:r>
              <a:rPr lang="en-US" u="sng" dirty="0" smtClean="0"/>
              <a:t>Learning Intention</a:t>
            </a:r>
          </a:p>
          <a:p>
            <a:pPr algn="ctr"/>
            <a:r>
              <a:rPr lang="en-AU" b="0" dirty="0" smtClean="0"/>
              <a:t>To understand the notion of the state as an actor in Global Politics</a:t>
            </a:r>
            <a:endParaRPr lang="en-US" b="0" dirty="0" smtClean="0"/>
          </a:p>
          <a:p>
            <a:pPr algn="ctr"/>
            <a:endParaRPr lang="en-US" u="sng" dirty="0" smtClean="0"/>
          </a:p>
        </p:txBody>
      </p:sp>
      <p:sp>
        <p:nvSpPr>
          <p:cNvPr id="2" name="Title 1"/>
          <p:cNvSpPr>
            <a:spLocks noGrp="1"/>
          </p:cNvSpPr>
          <p:nvPr>
            <p:ph type="title"/>
          </p:nvPr>
        </p:nvSpPr>
        <p:spPr>
          <a:xfrm>
            <a:off x="457200" y="0"/>
            <a:ext cx="7924800" cy="1371600"/>
          </a:xfrm>
        </p:spPr>
        <p:txBody>
          <a:bodyPr>
            <a:noAutofit/>
          </a:bodyPr>
          <a:lstStyle/>
          <a:p>
            <a:pPr algn="ctr"/>
            <a:r>
              <a:rPr lang="en-US" sz="2900" dirty="0" smtClean="0"/>
              <a:t>LEARNING INTENTIONs</a:t>
            </a:r>
            <a:endParaRPr lang="en-US" sz="2900" u="sng" dirty="0"/>
          </a:p>
        </p:txBody>
      </p:sp>
      <p:sp>
        <p:nvSpPr>
          <p:cNvPr id="4" name="Content Placeholder 3"/>
          <p:cNvSpPr>
            <a:spLocks noGrp="1"/>
          </p:cNvSpPr>
          <p:nvPr>
            <p:ph sz="half" idx="2"/>
          </p:nvPr>
        </p:nvSpPr>
        <p:spPr>
          <a:xfrm>
            <a:off x="5090160" y="1574800"/>
            <a:ext cx="3658304" cy="4525963"/>
          </a:xfrm>
          <a:ln>
            <a:solidFill>
              <a:srgbClr val="000000"/>
            </a:solidFill>
          </a:ln>
        </p:spPr>
        <p:txBody>
          <a:bodyPr>
            <a:normAutofit fontScale="85000" lnSpcReduction="20000"/>
          </a:bodyPr>
          <a:lstStyle/>
          <a:p>
            <a:pPr algn="ctr"/>
            <a:r>
              <a:rPr lang="en-US" u="sng" dirty="0" smtClean="0">
                <a:solidFill>
                  <a:srgbClr val="000000"/>
                </a:solidFill>
              </a:rPr>
              <a:t>Success Criteria</a:t>
            </a:r>
          </a:p>
          <a:p>
            <a:pPr algn="ctr"/>
            <a:r>
              <a:rPr lang="en-AU" b="0" dirty="0" smtClean="0">
                <a:solidFill>
                  <a:srgbClr val="000000"/>
                </a:solidFill>
              </a:rPr>
              <a:t>WWBAT identify characteristics of states etc. </a:t>
            </a:r>
          </a:p>
          <a:p>
            <a:pPr algn="ctr"/>
            <a:r>
              <a:rPr lang="en-AU" b="0" dirty="0" smtClean="0">
                <a:solidFill>
                  <a:srgbClr val="000000"/>
                </a:solidFill>
              </a:rPr>
              <a:t>WWBAT define ‘Global Governance’</a:t>
            </a:r>
          </a:p>
          <a:p>
            <a:pPr algn="ctr"/>
            <a:r>
              <a:rPr lang="en-AU" b="0" dirty="0" smtClean="0">
                <a:solidFill>
                  <a:srgbClr val="000000"/>
                </a:solidFill>
              </a:rPr>
              <a:t>WWBAT explain how states operate in global governance</a:t>
            </a:r>
          </a:p>
          <a:p>
            <a:pPr algn="ctr"/>
            <a:r>
              <a:rPr lang="en-AU" b="0" dirty="0" smtClean="0">
                <a:solidFill>
                  <a:srgbClr val="000000"/>
                </a:solidFill>
              </a:rPr>
              <a:t>WWBAT identify potential challenges that face the state system.</a:t>
            </a:r>
            <a:endParaRPr lang="en-US" b="0" dirty="0" smtClean="0">
              <a:solidFill>
                <a:srgbClr val="000000"/>
              </a:solidFill>
            </a:endParaRPr>
          </a:p>
          <a:p>
            <a:pPr lvl="0"/>
            <a:endParaRPr lang="en-AU" dirty="0"/>
          </a:p>
        </p:txBody>
      </p:sp>
    </p:spTree>
    <p:extLst>
      <p:ext uri="{BB962C8B-B14F-4D97-AF65-F5344CB8AC3E}">
        <p14:creationId xmlns:p14="http://schemas.microsoft.com/office/powerpoint/2010/main" val="380738833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97828" y="1157718"/>
            <a:ext cx="2926928" cy="1300356"/>
          </a:xfrm>
          <a:prstGeom prst="rect">
            <a:avLst/>
          </a:prstGeom>
          <a:noFill/>
          <a:ln>
            <a:solidFill>
              <a:schemeClr val="tx2"/>
            </a:solidFill>
          </a:ln>
        </p:spPr>
        <p:txBody>
          <a:bodyPr wrap="square" rtlCol="0">
            <a:spAutoFit/>
          </a:bodyPr>
          <a:lstStyle/>
          <a:p>
            <a:pPr lvl="0"/>
            <a:r>
              <a:rPr lang="en-AU" sz="1450" b="1" i="1" u="sng" dirty="0" smtClean="0"/>
              <a:t>Learning intention</a:t>
            </a:r>
          </a:p>
          <a:p>
            <a:pPr algn="ctr"/>
            <a:r>
              <a:rPr lang="en-AU" sz="1600" dirty="0"/>
              <a:t>To understand the notion of the state as an actor in Global </a:t>
            </a:r>
            <a:r>
              <a:rPr lang="en-AU" sz="1600" dirty="0" smtClean="0"/>
              <a:t>Politics</a:t>
            </a:r>
            <a:endParaRPr lang="en-AU" sz="1450" b="1" i="1" u="sng" dirty="0" smtClean="0"/>
          </a:p>
          <a:p>
            <a:endParaRPr lang="en-AU" sz="1600" dirty="0"/>
          </a:p>
        </p:txBody>
      </p:sp>
      <p:sp>
        <p:nvSpPr>
          <p:cNvPr id="7" name="TextBox 6"/>
          <p:cNvSpPr txBox="1"/>
          <p:nvPr/>
        </p:nvSpPr>
        <p:spPr>
          <a:xfrm>
            <a:off x="5997828" y="404664"/>
            <a:ext cx="3128620" cy="646331"/>
          </a:xfrm>
          <a:prstGeom prst="rect">
            <a:avLst/>
          </a:prstGeom>
          <a:noFill/>
        </p:spPr>
        <p:txBody>
          <a:bodyPr wrap="square" rtlCol="0">
            <a:spAutoFit/>
          </a:bodyPr>
          <a:lstStyle/>
          <a:p>
            <a:pPr algn="ctr"/>
            <a:r>
              <a:rPr lang="en-AU" b="1" dirty="0" smtClean="0"/>
              <a:t>LEARNING INTENTIONS AND SUCCESS CRITERIA</a:t>
            </a:r>
            <a:endParaRPr lang="en-AU" b="1" dirty="0"/>
          </a:p>
        </p:txBody>
      </p:sp>
      <p:sp>
        <p:nvSpPr>
          <p:cNvPr id="13" name="Content Placeholder 3"/>
          <p:cNvSpPr>
            <a:spLocks noGrp="1"/>
          </p:cNvSpPr>
          <p:nvPr>
            <p:ph sz="half" idx="2"/>
          </p:nvPr>
        </p:nvSpPr>
        <p:spPr>
          <a:xfrm>
            <a:off x="5997828" y="2923082"/>
            <a:ext cx="2926928" cy="3674270"/>
          </a:xfrm>
          <a:ln>
            <a:solidFill>
              <a:srgbClr val="000000"/>
            </a:solidFill>
          </a:ln>
        </p:spPr>
        <p:txBody>
          <a:bodyPr>
            <a:normAutofit/>
          </a:bodyPr>
          <a:lstStyle/>
          <a:p>
            <a:pPr algn="ctr"/>
            <a:r>
              <a:rPr lang="en-US" sz="1450" u="sng" dirty="0" smtClean="0">
                <a:solidFill>
                  <a:srgbClr val="000000"/>
                </a:solidFill>
              </a:rPr>
              <a:t>Success Criteria</a:t>
            </a:r>
          </a:p>
          <a:p>
            <a:r>
              <a:rPr lang="en-AU" sz="1600" b="0" dirty="0">
                <a:solidFill>
                  <a:srgbClr val="000000"/>
                </a:solidFill>
              </a:rPr>
              <a:t>WWBAT identify characteristics of states etc. </a:t>
            </a:r>
          </a:p>
          <a:p>
            <a:r>
              <a:rPr lang="en-AU" sz="1600" b="0" dirty="0">
                <a:solidFill>
                  <a:srgbClr val="000000"/>
                </a:solidFill>
              </a:rPr>
              <a:t>WWBAT define ‘Global Governance’</a:t>
            </a:r>
          </a:p>
          <a:p>
            <a:r>
              <a:rPr lang="en-AU" sz="1600" b="0" dirty="0">
                <a:solidFill>
                  <a:srgbClr val="000000"/>
                </a:solidFill>
              </a:rPr>
              <a:t>WWBAT explain how states operate in global governance</a:t>
            </a:r>
          </a:p>
          <a:p>
            <a:r>
              <a:rPr lang="en-AU" sz="1600" b="0" dirty="0">
                <a:solidFill>
                  <a:srgbClr val="000000"/>
                </a:solidFill>
              </a:rPr>
              <a:t>WWBAT identify potential challenges that face the state system.</a:t>
            </a:r>
            <a:endParaRPr lang="en-US" sz="1600" b="0" dirty="0">
              <a:solidFill>
                <a:srgbClr val="000000"/>
              </a:solidFill>
            </a:endParaRPr>
          </a:p>
        </p:txBody>
      </p:sp>
      <p:sp>
        <p:nvSpPr>
          <p:cNvPr id="6" name="Title 5"/>
          <p:cNvSpPr>
            <a:spLocks noGrp="1"/>
          </p:cNvSpPr>
          <p:nvPr>
            <p:ph type="title"/>
          </p:nvPr>
        </p:nvSpPr>
        <p:spPr>
          <a:xfrm>
            <a:off x="179512" y="-315416"/>
            <a:ext cx="5040560" cy="1371600"/>
          </a:xfrm>
        </p:spPr>
        <p:txBody>
          <a:bodyPr>
            <a:normAutofit/>
          </a:bodyPr>
          <a:lstStyle/>
          <a:p>
            <a:r>
              <a:rPr lang="en-AU" sz="2400" dirty="0" smtClean="0"/>
              <a:t>state</a:t>
            </a:r>
            <a:endParaRPr lang="en-AU" sz="2400" dirty="0"/>
          </a:p>
        </p:txBody>
      </p:sp>
      <p:sp>
        <p:nvSpPr>
          <p:cNvPr id="4" name="TextBox 3"/>
          <p:cNvSpPr txBox="1"/>
          <p:nvPr/>
        </p:nvSpPr>
        <p:spPr>
          <a:xfrm>
            <a:off x="179512" y="1157718"/>
            <a:ext cx="6120680" cy="923330"/>
          </a:xfrm>
          <a:prstGeom prst="rect">
            <a:avLst/>
          </a:prstGeom>
          <a:noFill/>
        </p:spPr>
        <p:txBody>
          <a:bodyPr wrap="square" rtlCol="0">
            <a:spAutoFit/>
          </a:bodyPr>
          <a:lstStyle/>
          <a:p>
            <a:pPr marL="285750" indent="-285750">
              <a:buFont typeface="Arial" pitchFamily="34" charset="0"/>
              <a:buChar char="•"/>
            </a:pPr>
            <a:endParaRPr lang="en-AU" b="1" dirty="0"/>
          </a:p>
          <a:p>
            <a:endParaRPr lang="en-AU" b="1" dirty="0"/>
          </a:p>
          <a:p>
            <a:endParaRPr lang="en-AU" dirty="0"/>
          </a:p>
        </p:txBody>
      </p:sp>
      <p:sp>
        <p:nvSpPr>
          <p:cNvPr id="2" name="TextBox 1"/>
          <p:cNvSpPr txBox="1"/>
          <p:nvPr/>
        </p:nvSpPr>
        <p:spPr>
          <a:xfrm>
            <a:off x="179512" y="1157718"/>
            <a:ext cx="5818316" cy="2062103"/>
          </a:xfrm>
          <a:prstGeom prst="rect">
            <a:avLst/>
          </a:prstGeom>
          <a:noFill/>
        </p:spPr>
        <p:txBody>
          <a:bodyPr wrap="square" rtlCol="0">
            <a:spAutoFit/>
          </a:bodyPr>
          <a:lstStyle/>
          <a:p>
            <a:pPr marL="457200" indent="-457200">
              <a:buFont typeface="Arial" panose="020B0604020202020204" pitchFamily="34" charset="0"/>
              <a:buChar char="•"/>
            </a:pPr>
            <a:r>
              <a:rPr lang="en-AU" sz="3200" b="1" dirty="0" smtClean="0"/>
              <a:t>Exam</a:t>
            </a:r>
          </a:p>
          <a:p>
            <a:pPr marL="457200" indent="-457200">
              <a:buFont typeface="Arial" panose="020B0604020202020204" pitchFamily="34" charset="0"/>
              <a:buChar char="•"/>
            </a:pPr>
            <a:r>
              <a:rPr lang="en-AU" sz="3200" b="1" dirty="0" smtClean="0"/>
              <a:t>Homework</a:t>
            </a:r>
          </a:p>
          <a:p>
            <a:pPr marL="457200" indent="-457200">
              <a:buFont typeface="Arial" panose="020B0604020202020204" pitchFamily="34" charset="0"/>
              <a:buChar char="•"/>
            </a:pPr>
            <a:r>
              <a:rPr lang="en-AU" sz="3200" b="1" dirty="0" smtClean="0"/>
              <a:t>Communication</a:t>
            </a:r>
          </a:p>
          <a:p>
            <a:pPr marL="457200" indent="-457200">
              <a:buFont typeface="Arial" panose="020B0604020202020204" pitchFamily="34" charset="0"/>
              <a:buChar char="•"/>
            </a:pPr>
            <a:r>
              <a:rPr lang="en-AU" sz="3200" b="1" dirty="0" smtClean="0"/>
              <a:t>Guardian App</a:t>
            </a:r>
            <a:r>
              <a:rPr lang="en-AU" dirty="0" smtClean="0"/>
              <a:t>.</a:t>
            </a:r>
            <a:endParaRPr lang="en-AU" dirty="0" smtClean="0"/>
          </a:p>
        </p:txBody>
      </p:sp>
      <p:sp>
        <p:nvSpPr>
          <p:cNvPr id="8" name="AutoShape 4" descr="data:image/jpeg;base64,/9j/4AAQSkZJRgABAQAAAQABAAD/2wCEAAkGBxQTEhQUExQVFRUXFBgYGBgYGBgYGxsYFhcWGB0aFhQYHCggGB8lHBQZITEiJSkrLi4uFyAzODMsNygtMCsBCgoKDg0OGhAQGywkICQsLDQsNCw0LywtLDAsLCw0LCwsLDQsLCwsKywtLCwsLCwsLCwsLDQ0LiwsLCwsLCwsLP/AABEIALUBFwMBIgACEQEDEQH/xAAbAAEAAgMBAQAAAAAAAAAAAAAABAUBAwYCB//EAD4QAAEDAgQEBAMGBAQHAQAAAAEAAhEDIQQSMUEFUWFxEyKBkQYyoRQjQrHB8BVS0eFDU5LxFjNicqLC0iT/xAAaAQEAAwEBAQAAAAAAAAAAAAAAAQIDBAUG/8QALhEAAgIBBAECBAUFAQAAAAAAAAECEQMEEiExQXGRUaHR8BMyUmGxBRRCgcEV/9oADAMBAAIRAxEAPwD6dwzFeLSa+0kXA2cNR0/pCj4/hbKtQOfmgMixEanl5pVZ8IOvUF9AegieupnlsulWuJrLjW48bE1mxJyX2jlsXjnP+5pgtDWiwgFwHWfK2CDvbdbMP8OOJHiutF4JJzTGp6XV0MEPH8XfJl9ecRytqpapHT7nc+SkdMpNvJz8PQhYDhlOlOQXiJNzGsT+9lNRF0xioqkdUYqKpIIiKxYIiIAiIgCIiAIiIAiIgCIiAIiIAiIgCIiAreMcKFbKZykTcAGx59v6rkMXhXU3ZXawD3B/cehX0FUvxHgs7WvaMxYbgbt3Fr2I+pXFqtOpJzXZwavTKSc49nJIpfEqdMOBpGWOEiZkXIIM31CiLzJKnR5Mo7XQREUEBFOwHCalYFzQIG7iRPa14UvB/D1RxIf93G8B036Gy0jhnKqRrHBklVLspkV7X+GXgnI5rhAibEmbjcdZRWenyL/El6bKv8WXXBsMym3ICC+AX85NxI1jlKnPJ2ify0/S6pzwh81C2rle55dJbmBbcQ6nmAdGbe2i9t4fiQABihAj/BbMARAM87yRsvWxpqNVR7mKNQS6LWmwNsP9zzPMr0sAaTrzWSVoaGCjQsOeAJJAHNUmO4mXWb5W89z/AEVZzUezbDgllfBa1cbTaYLhPqfyWBj6Z/GPy/Nc2iw/HZ6P/nwrtnUsrtOjmnsQVsXJLdTxb26OPvP0Kss/xRnL+nfpl7nToqSjxhw+YB30KsMPxFj94PI2+ui0jkizkyaXLDtexLREWhzhEQoDy54Gq1HEjkVoqvkrUHzOWHRaxGvXktFBeTVQVck5tcHotqqvtDc2UmHbA72Btz1UmlWI7KHFPohwT6JiLAMrKoZhERAEREAXmo2RF/TX0XpEBzRwApvFCo4Op1iS11g5rxYGeZkDryVHjMM6m8tcCCDaREibEd4XdYvCtqNyvE8juOoOyi8S4a19INMlzQA19pkbnod1wZdLae3x19Poedm0dp7fHX0+hxKk8Mph1am0jMC8SOk3nooysOAPAxFMnmQO7mkD81wY1c0v3PNxJOcU/ijtgIsLBZRVeO47TpPLCHucImANwDub6he3KcYK5M+gnOMFcnRaIotcVHtb4bgyRJJEnTTLoihzfhN+31Ic2uot+31K9vHGitUa+GsbIDrnQjWBbe+lgpreL0CYFVlwDraDF503VG2aL6rmsa+nmDr8hfMx0bF3pHNW2GwOHqNkU6Wt8oiHAgm8A6rLDkbtN8menyXak+bf8kocQpf5jNY+Ya9pXvGYZtRj6b/le0tdeLEQRI0stH8JoX+5p3BB8jdHajTQ8lH4xjY8jdfxH9FtKW1WztxYnkkoxKDGcNpGWsNTIBA+8cbAEeWdBBj0CjnhbIIl5Dg0GXnYgyORkT781PWFxybZ7sccYR2owxsAC57qi/4nbLgKZ8riJccoMCqQZjTLTpvJ2bWHJXxMXNgkDooLtPwUn/EH3jqeRkgtGbxDkJIpn5yzT7yJEmQJAzCdbPiacoFIguiM7sog5LhwaZ+cg7jLyIKvsojaFktB1CEU/iUlX4ia0OzMu1xENdmPlLZjyiTkcXwJs2NdLsFMo5IEJVkrC497NDI5H9OSusHjm1NLHkf05rmyVlrtwdOS0hkcTnzaWGTnpnWrViXwO6h8M4hn8rvm2PP+624h0nsuzG1LlHkPFKE9sjWqytwCg4klplxJMPe27iCT5XCCSNVZot2rNCBT4RSaHBuYZjc53E/MHWJNrhT0REknZFK7NlKrHZSwZUBbKNWOyrKNlJwvlExFgGVlZGIREQBERAYKELKIDmuIfDZkmibfyn/1P9fdUNeg5hh7S09bex39F9DXirTDhDgCORE/muLJo4y5jwcOXQwlzHj+Dk3fElXKAMocNXRJOmxsDr77KHw9hq125jq7M4mNr/pHquyxGApvZkLQG7QIjqI0VFivhgiTTfNtHCD76LLLgy2m3uSMMunzWm3uSOhpYhrvlcD639llcJhMOTUDPMHSRbUEA/0Raw1UpL8pvj1c5q9nzOm+IWANpkPyOa6Gm5N4BgDU6Lx8NYlpNRjdAcwtEzMwJNrCJvBEq48IEybmCOwMSB/pHsovDuHsokhgN9zsLWnfmtHjl+Kpro1eKX4ymuvPsV1Z2Opskuw74aLuziXEiZDW7fKIjmeSr2PcRL4zG5iYk8pXTcQoF7C0ayD7LnX0iCQRdMqd0j3dDKCi22rPKLOU8isELHa0egpxfTNdakHCDzB9WkOB9wFDPCKZmS8ySTLzv+n9+ZVgiglogs4VTE/NeJlxIsQ6wOlwFLpU8oAkmBF7n3XpZQUYUCtwim57nnOHOjNDnAGAALaaBWCwgor3cGpH+e5kjMYJiLjeApNHCNa4uEyYm9vKIFuykIhNIy10GRqFcUKuZoPv3VMrHhh8p7/oF06aVSo5dXFOF/AmIigcVr1mmkKLQ4uqQ7MCQGhjnSSHDLcATfXQrubo80noufwfFsQ9wa5gZmpEgmlVAZWOSKT7+bLmMvEB20QVofxvF5WuGHgPaxwJa85M7S7JUYCDmaC0EixIeIbaa70KOnRc/V4viBnAph5gZCKdQNLnsOUFxcfxxmtDWkXO11g62emx5aWlzQS12rSRdp6g29FZOwSqNWOylgyoC2UasdlWUbM5wvlExFgGVlZGIREQBERAEREAREQFPxTg5c41aTi2pbeBpl1iRZFcIueWng3fK9DnlpYSd8r0ZR0+Lklv3lLzxlbDiQSQA1zgbGd4hSeIh4oRm87nNBcBbzOGwvG25VZwnDvpupkMJZVaA8R8rmk3d2jorupg7nIWsBbBhgPmuQ70J5LPHvnF2Z4t84O/u/v9qKviuPyuyOkANGmhPpr7KPTrNMQddNdlL4lw12VznPz2GYlrQRAPmMC4010jVcg3FVsmX7PVMFpIAaSC5oMSSOf7JhavLkh4tfP+SZTyxfVr5/ydQq08aaC4ObUGV5b8pMwYkRsqV3FKlMkCnVs4iGgkWJEmbbT6qxwHHi5wa+k9sz5iAAIjW/X6Jj1sZcPgjHq4v8yok1OL04d5Xktm2Q65S6BOpsfUdROXcQp5oyv+VpnKY83XpLZ5Zh1iU/EMAjMB2MeyxQrGJNhNieU7j96rZyi3TpnTHU7XUX7M8YR4qNDhItcOEEd1sNIrTjuKMpEh+b5ZECZ1sI3tvAuLrx/G6P8AMf8AQ/8A+UeHGztjrcy82biFgrFLidNxaAT5hLSQQDdwi+hlhsddpUwNG4n6H3WT036WdMP6gnxNexAxBdkdkjPlOUHTNFp6TChCpifL5GG5zX2gRHK/fTqugGDYdHH6L03hw3JWf9vkOlarG12U2CdVM+I1o0gNM3l0jrbL9Vf4OllbB11KzQoNF2++q2hdOHDsds5s+o3raujKIi6TmMLKwVlCAiIhIREQGyjVjspYMqAtlGrHZUlGzOcL5RMRYBlZWRiEREAREQArRhKrnNGdhY6LixjpI1W9FFckVyERFJJXU8a/IXltNrRJPmdNtQWZAZn6rODr1XmS0NZtNieuTUepHZT3NB1E7+oUSrxSk14pl4zabwDyJ0Cxa21ukYtbacpf8JBYZHmsJtGvKTyF+9vWHX4YLlliTJG39lScd4ofFc1hMBuUkOdE6y0NIFuffovXCuKV6lRjS6QCC45RMSBeNpI/MrNaqKntRj/dw37K8kfGcGqiXaknYQPeVqpcMlvmMO20I9V1+OqllN7hq1jiO4BKp+BVW1aIpuIztkN55REH6x6KHhwrKk139+5SWnwrKk/K+/8AZVYbEZBke2I0tb35qebiDoR+a18ZreAx7nNLi2IaPxFxDWhs7kkAd1R0/idrjOQNaDTEuqZTFXEeCCWRpEPvziy6scdi2t2jpx4pRVXaLvI5swbWgXOm0dv9itlGrm6dPy+iosf8UNp+JlpueGF1wbODadRxcDFwH0nMMTGqP+IsonIz/HH/ADQXE0QSAQGyM2U62EcyAbKk+HwWWJp8dHQysKnp1WYrNBqUyx7mhzTlJaQQHgkfK4TDhy1spLOFw4Hxa55gvsfK5t7f9RNt4OwV07LFg1xBkKbRq5u6of4ULRVrNAIMNcALRbKGw0GLxGp3Vkx8GVZF4y2mX8IYSTmqNnMYa8gS8lxMDqfotnD+HilOVzzP8zs15JJHcm6lgqFjBVdBpEMcM0h4kGRYnLyI5xc7wQ4R0WeMXgarnFzK7mAuaS3LmHliwl1gYMxEyvFPA1wR/wDqJG4NJlzAGoMNFjAA3MyvXhYn/MpHT8Lh3Gv7vraLJKJCIisQEREJIWP4pTo5fFdlzuDW2JkkgbafNv1K8fxrDwD4rIIkGYBAm8+h9ipzmA6gHuAdV4+zMkHI2QIByiwJBgcrgH0VeSDRT4rRc4NFRuY6DfUDTu4e63YTFMqNDmGQY+om421XoUG6hrbdB+9l6awDQAdgAp5JN1GrHZSwZUBbKNWOyrKN8mc4XyiYiwDKysjEIiIAiIgCIiAqPiDiZpBoYRmdPoI1vbXnyXIPdJJOpMrNSoXGXEuPMkk+5XleJmzPJK/B4GfO8sr8Be6NVzTLSWnmF4RYmCdFzV4+59J7HDzOAaCNI/ESOZHoq/htfw6rHcnCexsfoSoyLR5ZNpt9Gks05NSb5R9AxOHDx12P72VNVpFpgiCq/gHFPDdleTkIgDUAkjQbbrqsThw8QfQ8l7OnzrJGz28OZZo2iiRbcRQLDB9DsVpcJELqNDxVpTB3EctJBj6KJX4W1zi8VKrC6Ccj8oMAAbevcnmpVPNMHbfn/Q/RbQIsFSNPmisHzaKutwkwSK2IJywPvBIvNvLE9Sp1J51O8WtafW/9l6xDHFrg05XEEA8jzWnCUagc7M4ObJyjeJtM9LeiOPNktNu7LmgfKOy9yvFEggQQQLWvcdVsWiOxdBasRTzNImJ37Gb9DEHoVtRSWK1vD6mdrjiHw1+bLlaARplO8QT+wI9UagpSx9YEwCM9rG0ZiYPynqp4C04jC03/ADsY+NMzQ78wq0QahxOjcGrTBv8AjbsSJubaKRRrtdmyuByuLXdCDBBG2i1OwFIgjw2QTJhoEkc41/W4WxmHaHFwa0OOpAAJkzc73JPqisGjG8PFRzXZ3sc0OAcwgGHRIJIM6KKeBgiDXxJEQZqm4625K2VZjMBWdUL6eJdTEAZMjXtFwSYcdTlidgTF7o0iT27hQJaTVrS1xI8+s5ZaSBMeX6nmtuCwIplxFSo7NEh7g64AGbSxgX5qIMDicxnFQ2TAFKmTBaIkxsRPWT0iVhsNVa4F1cvaARlLGAknLcuaBpBsB+LeAi9ATERFYGyjVjspYMqAt2HqRbmqSj5M5xvklIiLIxCIiAIiID5wiIvnj5kgnDVr/fCDm/AJGYk2PSYHYa3nFTDViZFYC1vJuRqQCJvop8opsvvf7eyCIigoF1XwtjHPa5rjOSI5wZ1PSwXKrofhCneo7o0e8n9B7rp0jayqjq0TazKjpKlMOEESFQ8Z4NVcG+DVLIcHGwdIH4SLSO0FdAi9iz3Dj24Wt5g+qCJbAyZCI+YOc0yZ2iI6rR9jxEOnECTypxG1vNpb8+cjs61MEXAPcKB4TeQ9lpHktGLZQ08HiC4HxgRIkeGNJBIkEXIETtJV3RoRfdbQEKulRpGCXJW4jgdJ+f5wXZrh5sXmSWgyBc8oueZmZgsK2k3K3MRJPmJJk63P5LxiuIUqbmtqVGsLg5wzGBDYkkmwAzNEndw5rH8So/51Lb8bdyAN9yQPUKOEaEtFEZxOiQ4iqw5QSYIJAaJJLRfTopNOoHAOaQQRIIMgg6EEahTYPSIikEHGcNFR+fxKrDly+R2W0zy169AtI4K3y/fVzlIMGpIcRJ84iDcz7chFosQopAj4PCCnmhzyHOLocZALrnLaQOnUqSiIDBWURSQEREJCxKrftleQPs8zq7O0AXOxJJsB6le24muWg+BDi8At8RpOUtJLpsLGBG8Huq2C+pukAr0qijjcTDR9lLfM0EmowwJGZ2UHkSQJ297dY2czCIiEBERAcePhytb5P9Rt3srzD8AotAluc83E/kLK0Rc8NLjj4v1ObHpMUOav1NL8IwtyljS3lAj2XL8V4PlqgNhrHAmTo0NEmSfouuXitSDgWmYOsEj6i6nLgjkRbNp45FR88e2DBBHQ6rC6T4i4UfK+kydQ7LcnkSNXb31XPGk6CYMAwbGxOx5LysuJwlTPFzYZY5OLPC7vhOBFGmG7m7v+6BPoud4JwqoalOo5sMnNJI20Ma6wuuXbosVXJr0PQ0GGrnJehpxlEvYWhxYTHmbqIINvZVtLhVcNaDi3ktiCWN2a5pzbvmQbnVvO6uEXdR6VlQeHVWsj7S8kVM4JaD5YILDe7TM9NotGxz8olx0Fzt1PQKZijYBRSJWsFxwawugDOiyqWjjm0XvpuJyN+WBOvmj/AMo9FcU3SAYiQD7quLMp8eV2Uw5o5OPK7XwPFbDMfGZjXRpmaDHadFrfw6idaVM6asadBA22FlJRa0bmhmCpjSmwWIs1os7Uab7rZSpNaIa0NHIAAewXtEAREUgIiIAiIAgCLY2gey2Nw3MqrkirkkR1kAnRS20QNlsVXMo8nwIjaB7KRTpAL2iq5NlHJsIiKpUIiIAiIgCIiAIiIAoHFMZ4IDnNLmOOVwtaxvG86XOwU9aMdhG1WFjpg7jUEbhUyJuL29lMik4vb2R+E4/xg9wkAOgAxI8o5df3ynqLw7Atosytk3kk7mAP0UpMakord2Makord2ERFcuRcUb+iruIY4UgCbyYjpufT9Vt4vjm0rm5Og5xHsFR4Wm7EvLnkZWxaDEHYX6arPLnqseP8z+Rnm1DjWLH+d/L1N2FwQdVFTLlpkZocQZc4be8+iu3uAuTA62UTiXDKddrW1AYa4OblJaQ4AgEObcWJWunwemM0Gp5sky9zh5CDAa4lrQYuAIO62xYljTS8nRhwRxJpeeywWFUt4Czd1XkD4jpgGdTeTAnnCm4Lh7KRcW5iXRMkmzcxAE7DMfy2WibNiUi9tok7LY3DcyjkirkkaEAUxtAd17AVXMo8iIjaJOy2Nw3MqQiq5sq5s1totGy2AIirZVtsIiIQEREAREQBERAEREAREQBERAEREAREQBERAEREBUcY4aKhBPvew6bT3TCYVtNuVvqdyeZVusBo5JFRUt1ciMYKW+uSG2kTstjcMdypKKzmy7yM1NoDutgaBosoqttlW2wiIhAREQBERAEREAREQBERAEREAREQBERAEREAREQBERAEREAREQBERAYcFlEQBERAEREAREQBERAEREAREQBERAEREAREQBERAEREARE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95764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97828" y="1157718"/>
            <a:ext cx="2926928" cy="1300356"/>
          </a:xfrm>
          <a:prstGeom prst="rect">
            <a:avLst/>
          </a:prstGeom>
          <a:noFill/>
          <a:ln>
            <a:solidFill>
              <a:schemeClr val="tx2"/>
            </a:solidFill>
          </a:ln>
        </p:spPr>
        <p:txBody>
          <a:bodyPr wrap="square" rtlCol="0">
            <a:spAutoFit/>
          </a:bodyPr>
          <a:lstStyle/>
          <a:p>
            <a:pPr lvl="0"/>
            <a:r>
              <a:rPr lang="en-AU" sz="1450" b="1" i="1" u="sng" dirty="0" smtClean="0"/>
              <a:t>Learning intention</a:t>
            </a:r>
          </a:p>
          <a:p>
            <a:pPr algn="ctr"/>
            <a:r>
              <a:rPr lang="en-AU" sz="1600" dirty="0"/>
              <a:t>To understand the notion of the state as an actor in Global </a:t>
            </a:r>
            <a:r>
              <a:rPr lang="en-AU" sz="1600" dirty="0" smtClean="0"/>
              <a:t>Politics</a:t>
            </a:r>
            <a:endParaRPr lang="en-AU" sz="1450" b="1" i="1" u="sng" dirty="0" smtClean="0"/>
          </a:p>
          <a:p>
            <a:endParaRPr lang="en-AU" sz="1600" dirty="0"/>
          </a:p>
        </p:txBody>
      </p:sp>
      <p:sp>
        <p:nvSpPr>
          <p:cNvPr id="7" name="TextBox 6"/>
          <p:cNvSpPr txBox="1"/>
          <p:nvPr/>
        </p:nvSpPr>
        <p:spPr>
          <a:xfrm>
            <a:off x="5997828" y="404664"/>
            <a:ext cx="3128620" cy="646331"/>
          </a:xfrm>
          <a:prstGeom prst="rect">
            <a:avLst/>
          </a:prstGeom>
          <a:noFill/>
        </p:spPr>
        <p:txBody>
          <a:bodyPr wrap="square" rtlCol="0">
            <a:spAutoFit/>
          </a:bodyPr>
          <a:lstStyle/>
          <a:p>
            <a:pPr algn="ctr"/>
            <a:r>
              <a:rPr lang="en-AU" b="1" dirty="0" smtClean="0"/>
              <a:t>LEARNING INTENTIONS AND SUCCESS CRITERIA</a:t>
            </a:r>
            <a:endParaRPr lang="en-AU" b="1" dirty="0"/>
          </a:p>
        </p:txBody>
      </p:sp>
      <p:sp>
        <p:nvSpPr>
          <p:cNvPr id="13" name="Content Placeholder 3"/>
          <p:cNvSpPr>
            <a:spLocks noGrp="1"/>
          </p:cNvSpPr>
          <p:nvPr>
            <p:ph sz="half" idx="2"/>
          </p:nvPr>
        </p:nvSpPr>
        <p:spPr>
          <a:xfrm>
            <a:off x="5997828" y="2923082"/>
            <a:ext cx="2926928" cy="3674270"/>
          </a:xfrm>
          <a:ln>
            <a:solidFill>
              <a:srgbClr val="000000"/>
            </a:solidFill>
          </a:ln>
        </p:spPr>
        <p:txBody>
          <a:bodyPr>
            <a:normAutofit/>
          </a:bodyPr>
          <a:lstStyle/>
          <a:p>
            <a:pPr algn="ctr"/>
            <a:r>
              <a:rPr lang="en-US" sz="1450" u="sng" dirty="0" smtClean="0">
                <a:solidFill>
                  <a:srgbClr val="000000"/>
                </a:solidFill>
              </a:rPr>
              <a:t>Success Criteria</a:t>
            </a:r>
          </a:p>
          <a:p>
            <a:r>
              <a:rPr lang="en-AU" sz="1600" b="0" dirty="0">
                <a:solidFill>
                  <a:srgbClr val="000000"/>
                </a:solidFill>
              </a:rPr>
              <a:t>WWBAT identify characteristics of states etc. </a:t>
            </a:r>
          </a:p>
          <a:p>
            <a:r>
              <a:rPr lang="en-AU" sz="1600" b="0" dirty="0">
                <a:solidFill>
                  <a:srgbClr val="000000"/>
                </a:solidFill>
              </a:rPr>
              <a:t>WWBAT define ‘Global Governance’</a:t>
            </a:r>
          </a:p>
          <a:p>
            <a:r>
              <a:rPr lang="en-AU" sz="1600" b="0" dirty="0">
                <a:solidFill>
                  <a:srgbClr val="000000"/>
                </a:solidFill>
              </a:rPr>
              <a:t>WWBAT explain how states operate in global governance</a:t>
            </a:r>
          </a:p>
          <a:p>
            <a:r>
              <a:rPr lang="en-AU" sz="1600" b="0" dirty="0">
                <a:solidFill>
                  <a:srgbClr val="000000"/>
                </a:solidFill>
              </a:rPr>
              <a:t>WWBAT identify potential challenges that face the state system.</a:t>
            </a:r>
            <a:endParaRPr lang="en-US" sz="1600" b="0" dirty="0">
              <a:solidFill>
                <a:srgbClr val="000000"/>
              </a:solidFill>
            </a:endParaRPr>
          </a:p>
        </p:txBody>
      </p:sp>
      <p:sp>
        <p:nvSpPr>
          <p:cNvPr id="6" name="Title 5"/>
          <p:cNvSpPr>
            <a:spLocks noGrp="1"/>
          </p:cNvSpPr>
          <p:nvPr>
            <p:ph type="title"/>
          </p:nvPr>
        </p:nvSpPr>
        <p:spPr>
          <a:xfrm>
            <a:off x="179512" y="-315416"/>
            <a:ext cx="5040560" cy="1371600"/>
          </a:xfrm>
        </p:spPr>
        <p:txBody>
          <a:bodyPr>
            <a:normAutofit/>
          </a:bodyPr>
          <a:lstStyle/>
          <a:p>
            <a:r>
              <a:rPr lang="en-AU" sz="2400" dirty="0" smtClean="0"/>
              <a:t>state</a:t>
            </a:r>
            <a:endParaRPr lang="en-AU" sz="2400" dirty="0"/>
          </a:p>
        </p:txBody>
      </p:sp>
      <p:sp>
        <p:nvSpPr>
          <p:cNvPr id="4" name="TextBox 3"/>
          <p:cNvSpPr txBox="1"/>
          <p:nvPr/>
        </p:nvSpPr>
        <p:spPr>
          <a:xfrm>
            <a:off x="179512" y="1157718"/>
            <a:ext cx="6120680" cy="923330"/>
          </a:xfrm>
          <a:prstGeom prst="rect">
            <a:avLst/>
          </a:prstGeom>
          <a:noFill/>
        </p:spPr>
        <p:txBody>
          <a:bodyPr wrap="square" rtlCol="0">
            <a:spAutoFit/>
          </a:bodyPr>
          <a:lstStyle/>
          <a:p>
            <a:pPr marL="285750" indent="-285750">
              <a:buFont typeface="Arial" pitchFamily="34" charset="0"/>
              <a:buChar char="•"/>
            </a:pPr>
            <a:endParaRPr lang="en-AU" b="1" dirty="0"/>
          </a:p>
          <a:p>
            <a:endParaRPr lang="en-AU" b="1" dirty="0"/>
          </a:p>
          <a:p>
            <a:endParaRPr lang="en-AU" dirty="0"/>
          </a:p>
        </p:txBody>
      </p:sp>
      <p:sp>
        <p:nvSpPr>
          <p:cNvPr id="2" name="TextBox 1"/>
          <p:cNvSpPr txBox="1"/>
          <p:nvPr/>
        </p:nvSpPr>
        <p:spPr>
          <a:xfrm>
            <a:off x="179512" y="1157718"/>
            <a:ext cx="5818316" cy="1754326"/>
          </a:xfrm>
          <a:prstGeom prst="rect">
            <a:avLst/>
          </a:prstGeom>
          <a:noFill/>
        </p:spPr>
        <p:txBody>
          <a:bodyPr wrap="square" rtlCol="0">
            <a:spAutoFit/>
          </a:bodyPr>
          <a:lstStyle/>
          <a:p>
            <a:r>
              <a:rPr lang="en-AU" dirty="0"/>
              <a:t>Traditionally the central actor in international relations,</a:t>
            </a:r>
          </a:p>
          <a:p>
            <a:r>
              <a:rPr lang="en-US" dirty="0"/>
              <a:t>states possess a permanent population, </a:t>
            </a:r>
            <a:r>
              <a:rPr lang="en-US" dirty="0" smtClean="0"/>
              <a:t>defi</a:t>
            </a:r>
            <a:r>
              <a:rPr lang="en-US" dirty="0"/>
              <a:t>n</a:t>
            </a:r>
            <a:r>
              <a:rPr lang="en-US" dirty="0" smtClean="0"/>
              <a:t>ed territory </a:t>
            </a:r>
            <a:r>
              <a:rPr lang="en-AU" dirty="0" smtClean="0"/>
              <a:t>and </a:t>
            </a:r>
            <a:r>
              <a:rPr lang="en-AU" dirty="0"/>
              <a:t>recognised sovereignty. States are not </a:t>
            </a:r>
            <a:r>
              <a:rPr lang="en-AU" dirty="0" smtClean="0"/>
              <a:t>necessarily culturally </a:t>
            </a:r>
            <a:r>
              <a:rPr lang="en-AU" dirty="0"/>
              <a:t>homogenous, for example Australia</a:t>
            </a:r>
            <a:r>
              <a:rPr lang="en-AU" dirty="0" smtClean="0"/>
              <a:t>.</a:t>
            </a:r>
            <a:endParaRPr lang="en-AU" dirty="0"/>
          </a:p>
          <a:p>
            <a:pPr algn="r"/>
            <a:r>
              <a:rPr lang="en-AU" dirty="0"/>
              <a:t>-</a:t>
            </a:r>
            <a:r>
              <a:rPr lang="en-AU" dirty="0" smtClean="0"/>
              <a:t>VCAA STUDY DESIGN</a:t>
            </a:r>
          </a:p>
        </p:txBody>
      </p:sp>
      <p:sp>
        <p:nvSpPr>
          <p:cNvPr id="8" name="AutoShape 4" descr="data:image/jpeg;base64,/9j/4AAQSkZJRgABAQAAAQABAAD/2wCEAAkGBxQTEhQUExQVFRUXFBgYGBgYGBgYGxsYFhcWGB0aFhQYHCggGB8lHBQZITEiJSkrLi4uFyAzODMsNygtMCsBCgoKDg0OGhAQGywkICQsLDQsNCw0LywtLDAsLCw0LCwsLDQsLCwsKywtLCwsLCwsLCwsLDQ0LiwsLCwsLCwsLP/AABEIALUBFwMBIgACEQEDEQH/xAAbAAEAAgMBAQAAAAAAAAAAAAAABAUBAwYCB//EAD4QAAEDAgQEBAMGBAQHAQAAAAEAAhEDIQQSMUEFUWFxEyKBkQYyoRQjQrHB8BVS0eFDU5LxFjNicqLC0iT/xAAaAQEAAwEBAQAAAAAAAAAAAAAAAQIDBAUG/8QALhEAAgIBBAECBAUFAQAAAAAAAAECEQMEEiExQXGRUaHR8BMyUmGxBRRCgcEV/9oADAMBAAIRAxEAPwD6dwzFeLSa+0kXA2cNR0/pCj4/hbKtQOfmgMixEanl5pVZ8IOvUF9AegieupnlsulWuJrLjW48bE1mxJyX2jlsXjnP+5pgtDWiwgFwHWfK2CDvbdbMP8OOJHiutF4JJzTGp6XV0MEPH8XfJl9ecRytqpapHT7nc+SkdMpNvJz8PQhYDhlOlOQXiJNzGsT+9lNRF0xioqkdUYqKpIIiKxYIiIAiIgCIiAIiIAiIgCIiAIiIAiIgCIiAreMcKFbKZykTcAGx59v6rkMXhXU3ZXawD3B/cehX0FUvxHgs7WvaMxYbgbt3Fr2I+pXFqtOpJzXZwavTKSc49nJIpfEqdMOBpGWOEiZkXIIM31CiLzJKnR5Mo7XQREUEBFOwHCalYFzQIG7iRPa14UvB/D1RxIf93G8B036Gy0jhnKqRrHBklVLspkV7X+GXgnI5rhAibEmbjcdZRWenyL/El6bKv8WXXBsMym3ICC+AX85NxI1jlKnPJ2ify0/S6pzwh81C2rle55dJbmBbcQ6nmAdGbe2i9t4fiQABihAj/BbMARAM87yRsvWxpqNVR7mKNQS6LWmwNsP9zzPMr0sAaTrzWSVoaGCjQsOeAJJAHNUmO4mXWb5W89z/AEVZzUezbDgllfBa1cbTaYLhPqfyWBj6Z/GPy/Nc2iw/HZ6P/nwrtnUsrtOjmnsQVsXJLdTxb26OPvP0Kss/xRnL+nfpl7nToqSjxhw+YB30KsMPxFj94PI2+ui0jkizkyaXLDtexLREWhzhEQoDy54Gq1HEjkVoqvkrUHzOWHRaxGvXktFBeTVQVck5tcHotqqvtDc2UmHbA72Btz1UmlWI7KHFPohwT6JiLAMrKoZhERAEREAXmo2RF/TX0XpEBzRwApvFCo4Op1iS11g5rxYGeZkDryVHjMM6m8tcCCDaREibEd4XdYvCtqNyvE8juOoOyi8S4a19INMlzQA19pkbnod1wZdLae3x19Poedm0dp7fHX0+hxKk8Mph1am0jMC8SOk3nooysOAPAxFMnmQO7mkD81wY1c0v3PNxJOcU/ijtgIsLBZRVeO47TpPLCHucImANwDub6he3KcYK5M+gnOMFcnRaIotcVHtb4bgyRJJEnTTLoihzfhN+31Ic2uot+31K9vHGitUa+GsbIDrnQjWBbe+lgpreL0CYFVlwDraDF503VG2aL6rmsa+nmDr8hfMx0bF3pHNW2GwOHqNkU6Wt8oiHAgm8A6rLDkbtN8menyXak+bf8kocQpf5jNY+Ya9pXvGYZtRj6b/le0tdeLEQRI0stH8JoX+5p3BB8jdHajTQ8lH4xjY8jdfxH9FtKW1WztxYnkkoxKDGcNpGWsNTIBA+8cbAEeWdBBj0CjnhbIIl5Dg0GXnYgyORkT781PWFxybZ7sccYR2owxsAC57qi/4nbLgKZ8riJccoMCqQZjTLTpvJ2bWHJXxMXNgkDooLtPwUn/EH3jqeRkgtGbxDkJIpn5yzT7yJEmQJAzCdbPiacoFIguiM7sog5LhwaZ+cg7jLyIKvsojaFktB1CEU/iUlX4ia0OzMu1xENdmPlLZjyiTkcXwJs2NdLsFMo5IEJVkrC497NDI5H9OSusHjm1NLHkf05rmyVlrtwdOS0hkcTnzaWGTnpnWrViXwO6h8M4hn8rvm2PP+624h0nsuzG1LlHkPFKE9sjWqytwCg4klplxJMPe27iCT5XCCSNVZot2rNCBT4RSaHBuYZjc53E/MHWJNrhT0REknZFK7NlKrHZSwZUBbKNWOyrKNlJwvlExFgGVlZGIREQBERAYKELKIDmuIfDZkmibfyn/1P9fdUNeg5hh7S09bex39F9DXirTDhDgCORE/muLJo4y5jwcOXQwlzHj+Dk3fElXKAMocNXRJOmxsDr77KHw9hq125jq7M4mNr/pHquyxGApvZkLQG7QIjqI0VFivhgiTTfNtHCD76LLLgy2m3uSMMunzWm3uSOhpYhrvlcD639llcJhMOTUDPMHSRbUEA/0Raw1UpL8pvj1c5q9nzOm+IWANpkPyOa6Gm5N4BgDU6Lx8NYlpNRjdAcwtEzMwJNrCJvBEq48IEybmCOwMSB/pHsovDuHsokhgN9zsLWnfmtHjl+Kpro1eKX4ymuvPsV1Z2Opskuw74aLuziXEiZDW7fKIjmeSr2PcRL4zG5iYk8pXTcQoF7C0ayD7LnX0iCQRdMqd0j3dDKCi22rPKLOU8isELHa0egpxfTNdakHCDzB9WkOB9wFDPCKZmS8ySTLzv+n9+ZVgiglogs4VTE/NeJlxIsQ6wOlwFLpU8oAkmBF7n3XpZQUYUCtwim57nnOHOjNDnAGAALaaBWCwgor3cGpH+e5kjMYJiLjeApNHCNa4uEyYm9vKIFuykIhNIy10GRqFcUKuZoPv3VMrHhh8p7/oF06aVSo5dXFOF/AmIigcVr1mmkKLQ4uqQ7MCQGhjnSSHDLcATfXQrubo80noufwfFsQ9wa5gZmpEgmlVAZWOSKT7+bLmMvEB20QVofxvF5WuGHgPaxwJa85M7S7JUYCDmaC0EixIeIbaa70KOnRc/V4viBnAph5gZCKdQNLnsOUFxcfxxmtDWkXO11g62emx5aWlzQS12rSRdp6g29FZOwSqNWOylgyoC2UasdlWUbM5wvlExFgGVlZGIREQBERAEREAREQFPxTg5c41aTi2pbeBpl1iRZFcIueWng3fK9DnlpYSd8r0ZR0+Lklv3lLzxlbDiQSQA1zgbGd4hSeIh4oRm87nNBcBbzOGwvG25VZwnDvpupkMJZVaA8R8rmk3d2jorupg7nIWsBbBhgPmuQ70J5LPHvnF2Z4t84O/u/v9qKviuPyuyOkANGmhPpr7KPTrNMQddNdlL4lw12VznPz2GYlrQRAPmMC4010jVcg3FVsmX7PVMFpIAaSC5oMSSOf7JhavLkh4tfP+SZTyxfVr5/ydQq08aaC4ObUGV5b8pMwYkRsqV3FKlMkCnVs4iGgkWJEmbbT6qxwHHi5wa+k9sz5iAAIjW/X6Jj1sZcPgjHq4v8yok1OL04d5Xktm2Q65S6BOpsfUdROXcQp5oyv+VpnKY83XpLZ5Zh1iU/EMAjMB2MeyxQrGJNhNieU7j96rZyi3TpnTHU7XUX7M8YR4qNDhItcOEEd1sNIrTjuKMpEh+b5ZECZ1sI3tvAuLrx/G6P8AMf8AQ/8A+UeHGztjrcy82biFgrFLidNxaAT5hLSQQDdwi+hlhsddpUwNG4n6H3WT036WdMP6gnxNexAxBdkdkjPlOUHTNFp6TChCpifL5GG5zX2gRHK/fTqugGDYdHH6L03hw3JWf9vkOlarG12U2CdVM+I1o0gNM3l0jrbL9Vf4OllbB11KzQoNF2++q2hdOHDsds5s+o3raujKIi6TmMLKwVlCAiIhIREQGyjVjspYMqAtlGrHZUlGzOcL5RMRYBlZWRiEREAREQArRhKrnNGdhY6LixjpI1W9FFckVyERFJJXU8a/IXltNrRJPmdNtQWZAZn6rODr1XmS0NZtNieuTUepHZT3NB1E7+oUSrxSk14pl4zabwDyJ0Cxa21ukYtbacpf8JBYZHmsJtGvKTyF+9vWHX4YLlliTJG39lScd4ofFc1hMBuUkOdE6y0NIFuffovXCuKV6lRjS6QCC45RMSBeNpI/MrNaqKntRj/dw37K8kfGcGqiXaknYQPeVqpcMlvmMO20I9V1+OqllN7hq1jiO4BKp+BVW1aIpuIztkN55REH6x6KHhwrKk139+5SWnwrKk/K+/8AZVYbEZBke2I0tb35qebiDoR+a18ZreAx7nNLi2IaPxFxDWhs7kkAd1R0/idrjOQNaDTEuqZTFXEeCCWRpEPvziy6scdi2t2jpx4pRVXaLvI5swbWgXOm0dv9itlGrm6dPy+iosf8UNp+JlpueGF1wbODadRxcDFwH0nMMTGqP+IsonIz/HH/ADQXE0QSAQGyM2U62EcyAbKk+HwWWJp8dHQysKnp1WYrNBqUyx7mhzTlJaQQHgkfK4TDhy1spLOFw4Hxa55gvsfK5t7f9RNt4OwV07LFg1xBkKbRq5u6of4ULRVrNAIMNcALRbKGw0GLxGp3Vkx8GVZF4y2mX8IYSTmqNnMYa8gS8lxMDqfotnD+HilOVzzP8zs15JJHcm6lgqFjBVdBpEMcM0h4kGRYnLyI5xc7wQ4R0WeMXgarnFzK7mAuaS3LmHliwl1gYMxEyvFPA1wR/wDqJG4NJlzAGoMNFjAA3MyvXhYn/MpHT8Lh3Gv7vraLJKJCIisQEREJIWP4pTo5fFdlzuDW2JkkgbafNv1K8fxrDwD4rIIkGYBAm8+h9ipzmA6gHuAdV4+zMkHI2QIByiwJBgcrgH0VeSDRT4rRc4NFRuY6DfUDTu4e63YTFMqNDmGQY+om421XoUG6hrbdB+9l6awDQAdgAp5JN1GrHZSwZUBbKNWOyrKN8mc4XyiYiwDKysjEIiIAiIgCIiAqPiDiZpBoYRmdPoI1vbXnyXIPdJJOpMrNSoXGXEuPMkk+5XleJmzPJK/B4GfO8sr8Be6NVzTLSWnmF4RYmCdFzV4+59J7HDzOAaCNI/ESOZHoq/htfw6rHcnCexsfoSoyLR5ZNpt9Gks05NSb5R9AxOHDx12P72VNVpFpgiCq/gHFPDdleTkIgDUAkjQbbrqsThw8QfQ8l7OnzrJGz28OZZo2iiRbcRQLDB9DsVpcJELqNDxVpTB3EctJBj6KJX4W1zi8VKrC6Ccj8oMAAbevcnmpVPNMHbfn/Q/RbQIsFSNPmisHzaKutwkwSK2IJywPvBIvNvLE9Sp1J51O8WtafW/9l6xDHFrg05XEEA8jzWnCUagc7M4ObJyjeJtM9LeiOPNktNu7LmgfKOy9yvFEggQQQLWvcdVsWiOxdBasRTzNImJ37Gb9DEHoVtRSWK1vD6mdrjiHw1+bLlaARplO8QT+wI9UagpSx9YEwCM9rG0ZiYPynqp4C04jC03/ADsY+NMzQ78wq0QahxOjcGrTBv8AjbsSJubaKRRrtdmyuByuLXdCDBBG2i1OwFIgjw2QTJhoEkc41/W4WxmHaHFwa0OOpAAJkzc73JPqisGjG8PFRzXZ3sc0OAcwgGHRIJIM6KKeBgiDXxJEQZqm4625K2VZjMBWdUL6eJdTEAZMjXtFwSYcdTlidgTF7o0iT27hQJaTVrS1xI8+s5ZaSBMeX6nmtuCwIplxFSo7NEh7g64AGbSxgX5qIMDicxnFQ2TAFKmTBaIkxsRPWT0iVhsNVa4F1cvaARlLGAknLcuaBpBsB+LeAi9ATERFYGyjVjspYMqAt2HqRbmqSj5M5xvklIiLIxCIiAIiID5wiIvnj5kgnDVr/fCDm/AJGYk2PSYHYa3nFTDViZFYC1vJuRqQCJvop8opsvvf7eyCIigoF1XwtjHPa5rjOSI5wZ1PSwXKrofhCneo7o0e8n9B7rp0jayqjq0TazKjpKlMOEESFQ8Z4NVcG+DVLIcHGwdIH4SLSO0FdAi9iz3Dj24Wt5g+qCJbAyZCI+YOc0yZ2iI6rR9jxEOnECTypxG1vNpb8+cjs61MEXAPcKB4TeQ9lpHktGLZQ08HiC4HxgRIkeGNJBIkEXIETtJV3RoRfdbQEKulRpGCXJW4jgdJ+f5wXZrh5sXmSWgyBc8oueZmZgsK2k3K3MRJPmJJk63P5LxiuIUqbmtqVGsLg5wzGBDYkkmwAzNEndw5rH8So/51Lb8bdyAN9yQPUKOEaEtFEZxOiQ4iqw5QSYIJAaJJLRfTopNOoHAOaQQRIIMgg6EEahTYPSIikEHGcNFR+fxKrDly+R2W0zy169AtI4K3y/fVzlIMGpIcRJ84iDcz7chFosQopAj4PCCnmhzyHOLocZALrnLaQOnUqSiIDBWURSQEREJCxKrftleQPs8zq7O0AXOxJJsB6le24muWg+BDi8At8RpOUtJLpsLGBG8Huq2C+pukAr0qijjcTDR9lLfM0EmowwJGZ2UHkSQJ297dY2czCIiEBERAcePhytb5P9Rt3srzD8AotAluc83E/kLK0Rc8NLjj4v1ObHpMUOav1NL8IwtyljS3lAj2XL8V4PlqgNhrHAmTo0NEmSfouuXitSDgWmYOsEj6i6nLgjkRbNp45FR88e2DBBHQ6rC6T4i4UfK+kydQ7LcnkSNXb31XPGk6CYMAwbGxOx5LysuJwlTPFzYZY5OLPC7vhOBFGmG7m7v+6BPoud4JwqoalOo5sMnNJI20Ma6wuuXbosVXJr0PQ0GGrnJehpxlEvYWhxYTHmbqIINvZVtLhVcNaDi3ktiCWN2a5pzbvmQbnVvO6uEXdR6VlQeHVWsj7S8kVM4JaD5YILDe7TM9NotGxz8olx0Fzt1PQKZijYBRSJWsFxwawugDOiyqWjjm0XvpuJyN+WBOvmj/AMo9FcU3SAYiQD7quLMp8eV2Uw5o5OPK7XwPFbDMfGZjXRpmaDHadFrfw6idaVM6asadBA22FlJRa0bmhmCpjSmwWIs1os7Uab7rZSpNaIa0NHIAAewXtEAREUgIiIAiIAgCLY2gey2Nw3MqrkirkkR1kAnRS20QNlsVXMo8nwIjaB7KRTpAL2iq5NlHJsIiKpUIiIAiIgCIiAIiIAoHFMZ4IDnNLmOOVwtaxvG86XOwU9aMdhG1WFjpg7jUEbhUyJuL29lMik4vb2R+E4/xg9wkAOgAxI8o5df3ynqLw7Atosytk3kk7mAP0UpMakord2Makord2ERFcuRcUb+iruIY4UgCbyYjpufT9Vt4vjm0rm5Og5xHsFR4Wm7EvLnkZWxaDEHYX6arPLnqseP8z+Rnm1DjWLH+d/L1N2FwQdVFTLlpkZocQZc4be8+iu3uAuTA62UTiXDKddrW1AYa4OblJaQ4AgEObcWJWunwemM0Gp5sky9zh5CDAa4lrQYuAIO62xYljTS8nRhwRxJpeeywWFUt4Czd1XkD4jpgGdTeTAnnCm4Lh7KRcW5iXRMkmzcxAE7DMfy2WibNiUi9tok7LY3DcyjkirkkaEAUxtAd17AVXMo8iIjaJOy2Nw3MqQiq5sq5s1totGy2AIirZVtsIiIQEREAREQBERAEREAREQBERAEREAREQBERAEREBUcY4aKhBPvew6bT3TCYVtNuVvqdyeZVusBo5JFRUt1ciMYKW+uSG2kTstjcMdypKKzmy7yM1NoDutgaBosoqttlW2wiIhAREQBERAEREAREQBERAEREAREQBERAEREAREQBERAEREAREQBERAYcFlEQBERAEREAREQBERAEREAREQBERAEREAREQBERAEREARE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6" name="Picture 2" descr="http://www.mapsofworld.com/world-political-map-2000p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666" y="3099586"/>
            <a:ext cx="4521406" cy="334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195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97828" y="1157718"/>
            <a:ext cx="2926928" cy="1300356"/>
          </a:xfrm>
          <a:prstGeom prst="rect">
            <a:avLst/>
          </a:prstGeom>
          <a:noFill/>
          <a:ln>
            <a:solidFill>
              <a:schemeClr val="tx2"/>
            </a:solidFill>
          </a:ln>
        </p:spPr>
        <p:txBody>
          <a:bodyPr wrap="square" rtlCol="0">
            <a:spAutoFit/>
          </a:bodyPr>
          <a:lstStyle/>
          <a:p>
            <a:pPr lvl="0"/>
            <a:r>
              <a:rPr lang="en-AU" sz="1450" b="1" i="1" u="sng" dirty="0" smtClean="0"/>
              <a:t>Learning intention</a:t>
            </a:r>
          </a:p>
          <a:p>
            <a:pPr algn="ctr"/>
            <a:r>
              <a:rPr lang="en-AU" sz="1600" dirty="0"/>
              <a:t>To understand the notion of the state as an actor in Global </a:t>
            </a:r>
            <a:r>
              <a:rPr lang="en-AU" sz="1600" dirty="0" smtClean="0"/>
              <a:t>Politics</a:t>
            </a:r>
            <a:endParaRPr lang="en-AU" sz="1450" b="1" i="1" u="sng" dirty="0" smtClean="0"/>
          </a:p>
          <a:p>
            <a:endParaRPr lang="en-AU" sz="1600" dirty="0"/>
          </a:p>
        </p:txBody>
      </p:sp>
      <p:sp>
        <p:nvSpPr>
          <p:cNvPr id="7" name="TextBox 6"/>
          <p:cNvSpPr txBox="1"/>
          <p:nvPr/>
        </p:nvSpPr>
        <p:spPr>
          <a:xfrm>
            <a:off x="5997828" y="404664"/>
            <a:ext cx="3128620" cy="646331"/>
          </a:xfrm>
          <a:prstGeom prst="rect">
            <a:avLst/>
          </a:prstGeom>
          <a:noFill/>
        </p:spPr>
        <p:txBody>
          <a:bodyPr wrap="square" rtlCol="0">
            <a:spAutoFit/>
          </a:bodyPr>
          <a:lstStyle/>
          <a:p>
            <a:pPr algn="ctr"/>
            <a:r>
              <a:rPr lang="en-AU" b="1" dirty="0" smtClean="0"/>
              <a:t>LEARNING INTENTIONS AND SUCCESS CRITERIA</a:t>
            </a:r>
            <a:endParaRPr lang="en-AU" b="1" dirty="0"/>
          </a:p>
        </p:txBody>
      </p:sp>
      <p:sp>
        <p:nvSpPr>
          <p:cNvPr id="13" name="Content Placeholder 3"/>
          <p:cNvSpPr>
            <a:spLocks noGrp="1"/>
          </p:cNvSpPr>
          <p:nvPr>
            <p:ph sz="half" idx="2"/>
          </p:nvPr>
        </p:nvSpPr>
        <p:spPr>
          <a:xfrm>
            <a:off x="5997828" y="2923082"/>
            <a:ext cx="2926928" cy="3674270"/>
          </a:xfrm>
          <a:ln>
            <a:solidFill>
              <a:srgbClr val="000000"/>
            </a:solidFill>
          </a:ln>
        </p:spPr>
        <p:txBody>
          <a:bodyPr>
            <a:normAutofit/>
          </a:bodyPr>
          <a:lstStyle/>
          <a:p>
            <a:pPr algn="ctr"/>
            <a:r>
              <a:rPr lang="en-US" sz="1450" u="sng" dirty="0" smtClean="0">
                <a:solidFill>
                  <a:srgbClr val="000000"/>
                </a:solidFill>
              </a:rPr>
              <a:t>Success Criteria</a:t>
            </a:r>
          </a:p>
          <a:p>
            <a:r>
              <a:rPr lang="en-AU" sz="1600" b="0" dirty="0">
                <a:solidFill>
                  <a:srgbClr val="000000"/>
                </a:solidFill>
              </a:rPr>
              <a:t>WWBAT identify characteristics of states etc. </a:t>
            </a:r>
          </a:p>
          <a:p>
            <a:r>
              <a:rPr lang="en-AU" sz="1600" b="0" dirty="0">
                <a:solidFill>
                  <a:srgbClr val="000000"/>
                </a:solidFill>
              </a:rPr>
              <a:t>WWBAT define ‘Global Governance’</a:t>
            </a:r>
          </a:p>
          <a:p>
            <a:r>
              <a:rPr lang="en-AU" sz="1600" b="0" dirty="0">
                <a:solidFill>
                  <a:srgbClr val="000000"/>
                </a:solidFill>
              </a:rPr>
              <a:t>WWBAT explain how states operate in global governance</a:t>
            </a:r>
          </a:p>
          <a:p>
            <a:r>
              <a:rPr lang="en-AU" sz="1600" b="0" dirty="0">
                <a:solidFill>
                  <a:srgbClr val="000000"/>
                </a:solidFill>
              </a:rPr>
              <a:t>WWBAT identify potential challenges that face the state system.</a:t>
            </a:r>
            <a:endParaRPr lang="en-US" sz="1600" b="0" dirty="0">
              <a:solidFill>
                <a:srgbClr val="000000"/>
              </a:solidFill>
            </a:endParaRPr>
          </a:p>
        </p:txBody>
      </p:sp>
      <p:sp>
        <p:nvSpPr>
          <p:cNvPr id="6" name="Title 5"/>
          <p:cNvSpPr>
            <a:spLocks noGrp="1"/>
          </p:cNvSpPr>
          <p:nvPr>
            <p:ph type="title"/>
          </p:nvPr>
        </p:nvSpPr>
        <p:spPr>
          <a:xfrm>
            <a:off x="179512" y="-315416"/>
            <a:ext cx="5040560" cy="1371600"/>
          </a:xfrm>
        </p:spPr>
        <p:txBody>
          <a:bodyPr>
            <a:normAutofit/>
          </a:bodyPr>
          <a:lstStyle/>
          <a:p>
            <a:r>
              <a:rPr lang="en-AU" sz="2400" dirty="0" smtClean="0"/>
              <a:t>nation</a:t>
            </a:r>
            <a:endParaRPr lang="en-AU" sz="2400" dirty="0"/>
          </a:p>
        </p:txBody>
      </p:sp>
      <p:sp>
        <p:nvSpPr>
          <p:cNvPr id="4" name="TextBox 3"/>
          <p:cNvSpPr txBox="1"/>
          <p:nvPr/>
        </p:nvSpPr>
        <p:spPr>
          <a:xfrm>
            <a:off x="179512" y="1157718"/>
            <a:ext cx="6120680" cy="923330"/>
          </a:xfrm>
          <a:prstGeom prst="rect">
            <a:avLst/>
          </a:prstGeom>
          <a:noFill/>
        </p:spPr>
        <p:txBody>
          <a:bodyPr wrap="square" rtlCol="0">
            <a:spAutoFit/>
          </a:bodyPr>
          <a:lstStyle/>
          <a:p>
            <a:pPr marL="285750" indent="-285750">
              <a:buFont typeface="Arial" pitchFamily="34" charset="0"/>
              <a:buChar char="•"/>
            </a:pPr>
            <a:endParaRPr lang="en-AU" b="1" dirty="0"/>
          </a:p>
          <a:p>
            <a:endParaRPr lang="en-AU" b="1" dirty="0"/>
          </a:p>
          <a:p>
            <a:endParaRPr lang="en-AU" dirty="0"/>
          </a:p>
        </p:txBody>
      </p:sp>
      <p:sp>
        <p:nvSpPr>
          <p:cNvPr id="2" name="TextBox 1"/>
          <p:cNvSpPr txBox="1"/>
          <p:nvPr/>
        </p:nvSpPr>
        <p:spPr>
          <a:xfrm>
            <a:off x="179512" y="1157718"/>
            <a:ext cx="5818316" cy="1477328"/>
          </a:xfrm>
          <a:prstGeom prst="rect">
            <a:avLst/>
          </a:prstGeom>
          <a:noFill/>
        </p:spPr>
        <p:txBody>
          <a:bodyPr wrap="square" rtlCol="0">
            <a:spAutoFit/>
          </a:bodyPr>
          <a:lstStyle/>
          <a:p>
            <a:r>
              <a:rPr lang="en-AU" dirty="0"/>
              <a:t>Groups of people claiming common bonds based on</a:t>
            </a:r>
          </a:p>
          <a:p>
            <a:r>
              <a:rPr lang="en-AU" dirty="0"/>
              <a:t>culture, language and history. Some nations have their</a:t>
            </a:r>
          </a:p>
          <a:p>
            <a:r>
              <a:rPr lang="en-AU" dirty="0"/>
              <a:t>own state, such as the Japanese, whilst others want </a:t>
            </a:r>
            <a:r>
              <a:rPr lang="en-AU" dirty="0" smtClean="0"/>
              <a:t>their own </a:t>
            </a:r>
            <a:r>
              <a:rPr lang="en-AU" dirty="0"/>
              <a:t>state such as the Tibetans and Kurds</a:t>
            </a:r>
            <a:r>
              <a:rPr lang="en-AU" dirty="0" smtClean="0"/>
              <a:t>.</a:t>
            </a:r>
          </a:p>
          <a:p>
            <a:pPr algn="r"/>
            <a:r>
              <a:rPr lang="en-AU" dirty="0" smtClean="0"/>
              <a:t>-VCAA STUDY DESIGN</a:t>
            </a:r>
          </a:p>
        </p:txBody>
      </p:sp>
      <p:sp>
        <p:nvSpPr>
          <p:cNvPr id="8" name="AutoShape 4" descr="data:image/jpeg;base64,/9j/4AAQSkZJRgABAQAAAQABAAD/2wCEAAkGBxQTEhQUExQVFRUXFBgYGBgYGBgYGxsYFhcWGB0aFhQYHCggGB8lHBQZITEiJSkrLi4uFyAzODMsNygtMCsBCgoKDg0OGhAQGywkICQsLDQsNCw0LywtLDAsLCw0LCwsLDQsLCwsKywtLCwsLCwsLCwsLDQ0LiwsLCwsLCwsLP/AABEIALUBFwMBIgACEQEDEQH/xAAbAAEAAgMBAQAAAAAAAAAAAAAABAUBAwYCB//EAD4QAAEDAgQEBAMGBAQHAQAAAAEAAhEDIQQSMUEFUWFxEyKBkQYyoRQjQrHB8BVS0eFDU5LxFjNicqLC0iT/xAAaAQEAAwEBAQAAAAAAAAAAAAAAAQIDBAUG/8QALhEAAgIBBAECBAUFAQAAAAAAAAECEQMEEiExQXGRUaHR8BMyUmGxBRRCgcEV/9oADAMBAAIRAxEAPwD6dwzFeLSa+0kXA2cNR0/pCj4/hbKtQOfmgMixEanl5pVZ8IOvUF9AegieupnlsulWuJrLjW48bE1mxJyX2jlsXjnP+5pgtDWiwgFwHWfK2CDvbdbMP8OOJHiutF4JJzTGp6XV0MEPH8XfJl9ecRytqpapHT7nc+SkdMpNvJz8PQhYDhlOlOQXiJNzGsT+9lNRF0xioqkdUYqKpIIiKxYIiIAiIgCIiAIiIAiIgCIiAIiIAiIgCIiAreMcKFbKZykTcAGx59v6rkMXhXU3ZXawD3B/cehX0FUvxHgs7WvaMxYbgbt3Fr2I+pXFqtOpJzXZwavTKSc49nJIpfEqdMOBpGWOEiZkXIIM31CiLzJKnR5Mo7XQREUEBFOwHCalYFzQIG7iRPa14UvB/D1RxIf93G8B036Gy0jhnKqRrHBklVLspkV7X+GXgnI5rhAibEmbjcdZRWenyL/El6bKv8WXXBsMym3ICC+AX85NxI1jlKnPJ2ify0/S6pzwh81C2rle55dJbmBbcQ6nmAdGbe2i9t4fiQABihAj/BbMARAM87yRsvWxpqNVR7mKNQS6LWmwNsP9zzPMr0sAaTrzWSVoaGCjQsOeAJJAHNUmO4mXWb5W89z/AEVZzUezbDgllfBa1cbTaYLhPqfyWBj6Z/GPy/Nc2iw/HZ6P/nwrtnUsrtOjmnsQVsXJLdTxb26OPvP0Kss/xRnL+nfpl7nToqSjxhw+YB30KsMPxFj94PI2+ui0jkizkyaXLDtexLREWhzhEQoDy54Gq1HEjkVoqvkrUHzOWHRaxGvXktFBeTVQVck5tcHotqqvtDc2UmHbA72Btz1UmlWI7KHFPohwT6JiLAMrKoZhERAEREAXmo2RF/TX0XpEBzRwApvFCo4Op1iS11g5rxYGeZkDryVHjMM6m8tcCCDaREibEd4XdYvCtqNyvE8juOoOyi8S4a19INMlzQA19pkbnod1wZdLae3x19Poedm0dp7fHX0+hxKk8Mph1am0jMC8SOk3nooysOAPAxFMnmQO7mkD81wY1c0v3PNxJOcU/ijtgIsLBZRVeO47TpPLCHucImANwDub6he3KcYK5M+gnOMFcnRaIotcVHtb4bgyRJJEnTTLoihzfhN+31Ic2uot+31K9vHGitUa+GsbIDrnQjWBbe+lgpreL0CYFVlwDraDF503VG2aL6rmsa+nmDr8hfMx0bF3pHNW2GwOHqNkU6Wt8oiHAgm8A6rLDkbtN8menyXak+bf8kocQpf5jNY+Ya9pXvGYZtRj6b/le0tdeLEQRI0stH8JoX+5p3BB8jdHajTQ8lH4xjY8jdfxH9FtKW1WztxYnkkoxKDGcNpGWsNTIBA+8cbAEeWdBBj0CjnhbIIl5Dg0GXnYgyORkT781PWFxybZ7sccYR2owxsAC57qi/4nbLgKZ8riJccoMCqQZjTLTpvJ2bWHJXxMXNgkDooLtPwUn/EH3jqeRkgtGbxDkJIpn5yzT7yJEmQJAzCdbPiacoFIguiM7sog5LhwaZ+cg7jLyIKvsojaFktB1CEU/iUlX4ia0OzMu1xENdmPlLZjyiTkcXwJs2NdLsFMo5IEJVkrC497NDI5H9OSusHjm1NLHkf05rmyVlrtwdOS0hkcTnzaWGTnpnWrViXwO6h8M4hn8rvm2PP+624h0nsuzG1LlHkPFKE9sjWqytwCg4klplxJMPe27iCT5XCCSNVZot2rNCBT4RSaHBuYZjc53E/MHWJNrhT0REknZFK7NlKrHZSwZUBbKNWOyrKNlJwvlExFgGVlZGIREQBERAYKELKIDmuIfDZkmibfyn/1P9fdUNeg5hh7S09bex39F9DXirTDhDgCORE/muLJo4y5jwcOXQwlzHj+Dk3fElXKAMocNXRJOmxsDr77KHw9hq125jq7M4mNr/pHquyxGApvZkLQG7QIjqI0VFivhgiTTfNtHCD76LLLgy2m3uSMMunzWm3uSOhpYhrvlcD639llcJhMOTUDPMHSRbUEA/0Raw1UpL8pvj1c5q9nzOm+IWANpkPyOa6Gm5N4BgDU6Lx8NYlpNRjdAcwtEzMwJNrCJvBEq48IEybmCOwMSB/pHsovDuHsokhgN9zsLWnfmtHjl+Kpro1eKX4ymuvPsV1Z2Opskuw74aLuziXEiZDW7fKIjmeSr2PcRL4zG5iYk8pXTcQoF7C0ayD7LnX0iCQRdMqd0j3dDKCi22rPKLOU8isELHa0egpxfTNdakHCDzB9WkOB9wFDPCKZmS8ySTLzv+n9+ZVgiglogs4VTE/NeJlxIsQ6wOlwFLpU8oAkmBF7n3XpZQUYUCtwim57nnOHOjNDnAGAALaaBWCwgor3cGpH+e5kjMYJiLjeApNHCNa4uEyYm9vKIFuykIhNIy10GRqFcUKuZoPv3VMrHhh8p7/oF06aVSo5dXFOF/AmIigcVr1mmkKLQ4uqQ7MCQGhjnSSHDLcATfXQrubo80noufwfFsQ9wa5gZmpEgmlVAZWOSKT7+bLmMvEB20QVofxvF5WuGHgPaxwJa85M7S7JUYCDmaC0EixIeIbaa70KOnRc/V4viBnAph5gZCKdQNLnsOUFxcfxxmtDWkXO11g62emx5aWlzQS12rSRdp6g29FZOwSqNWOylgyoC2UasdlWUbM5wvlExFgGVlZGIREQBERAEREAREQFPxTg5c41aTi2pbeBpl1iRZFcIueWng3fK9DnlpYSd8r0ZR0+Lklv3lLzxlbDiQSQA1zgbGd4hSeIh4oRm87nNBcBbzOGwvG25VZwnDvpupkMJZVaA8R8rmk3d2jorupg7nIWsBbBhgPmuQ70J5LPHvnF2Z4t84O/u/v9qKviuPyuyOkANGmhPpr7KPTrNMQddNdlL4lw12VznPz2GYlrQRAPmMC4010jVcg3FVsmX7PVMFpIAaSC5oMSSOf7JhavLkh4tfP+SZTyxfVr5/ydQq08aaC4ObUGV5b8pMwYkRsqV3FKlMkCnVs4iGgkWJEmbbT6qxwHHi5wa+k9sz5iAAIjW/X6Jj1sZcPgjHq4v8yok1OL04d5Xktm2Q65S6BOpsfUdROXcQp5oyv+VpnKY83XpLZ5Zh1iU/EMAjMB2MeyxQrGJNhNieU7j96rZyi3TpnTHU7XUX7M8YR4qNDhItcOEEd1sNIrTjuKMpEh+b5ZECZ1sI3tvAuLrx/G6P8AMf8AQ/8A+UeHGztjrcy82biFgrFLidNxaAT5hLSQQDdwi+hlhsddpUwNG4n6H3WT036WdMP6gnxNexAxBdkdkjPlOUHTNFp6TChCpifL5GG5zX2gRHK/fTqugGDYdHH6L03hw3JWf9vkOlarG12U2CdVM+I1o0gNM3l0jrbL9Vf4OllbB11KzQoNF2++q2hdOHDsds5s+o3raujKIi6TmMLKwVlCAiIhIREQGyjVjspYMqAtlGrHZUlGzOcL5RMRYBlZWRiEREAREQArRhKrnNGdhY6LixjpI1W9FFckVyERFJJXU8a/IXltNrRJPmdNtQWZAZn6rODr1XmS0NZtNieuTUepHZT3NB1E7+oUSrxSk14pl4zabwDyJ0Cxa21ukYtbacpf8JBYZHmsJtGvKTyF+9vWHX4YLlliTJG39lScd4ofFc1hMBuUkOdE6y0NIFuffovXCuKV6lRjS6QCC45RMSBeNpI/MrNaqKntRj/dw37K8kfGcGqiXaknYQPeVqpcMlvmMO20I9V1+OqllN7hq1jiO4BKp+BVW1aIpuIztkN55REH6x6KHhwrKk139+5SWnwrKk/K+/8AZVYbEZBke2I0tb35qebiDoR+a18ZreAx7nNLi2IaPxFxDWhs7kkAd1R0/idrjOQNaDTEuqZTFXEeCCWRpEPvziy6scdi2t2jpx4pRVXaLvI5swbWgXOm0dv9itlGrm6dPy+iosf8UNp+JlpueGF1wbODadRxcDFwH0nMMTGqP+IsonIz/HH/ADQXE0QSAQGyM2U62EcyAbKk+HwWWJp8dHQysKnp1WYrNBqUyx7mhzTlJaQQHgkfK4TDhy1spLOFw4Hxa55gvsfK5t7f9RNt4OwV07LFg1xBkKbRq5u6of4ULRVrNAIMNcALRbKGw0GLxGp3Vkx8GVZF4y2mX8IYSTmqNnMYa8gS8lxMDqfotnD+HilOVzzP8zs15JJHcm6lgqFjBVdBpEMcM0h4kGRYnLyI5xc7wQ4R0WeMXgarnFzK7mAuaS3LmHliwl1gYMxEyvFPA1wR/wDqJG4NJlzAGoMNFjAA3MyvXhYn/MpHT8Lh3Gv7vraLJKJCIisQEREJIWP4pTo5fFdlzuDW2JkkgbafNv1K8fxrDwD4rIIkGYBAm8+h9ipzmA6gHuAdV4+zMkHI2QIByiwJBgcrgH0VeSDRT4rRc4NFRuY6DfUDTu4e63YTFMqNDmGQY+om421XoUG6hrbdB+9l6awDQAdgAp5JN1GrHZSwZUBbKNWOyrKN8mc4XyiYiwDKysjEIiIAiIgCIiAqPiDiZpBoYRmdPoI1vbXnyXIPdJJOpMrNSoXGXEuPMkk+5XleJmzPJK/B4GfO8sr8Be6NVzTLSWnmF4RYmCdFzV4+59J7HDzOAaCNI/ESOZHoq/htfw6rHcnCexsfoSoyLR5ZNpt9Gks05NSb5R9AxOHDx12P72VNVpFpgiCq/gHFPDdleTkIgDUAkjQbbrqsThw8QfQ8l7OnzrJGz28OZZo2iiRbcRQLDB9DsVpcJELqNDxVpTB3EctJBj6KJX4W1zi8VKrC6Ccj8oMAAbevcnmpVPNMHbfn/Q/RbQIsFSNPmisHzaKutwkwSK2IJywPvBIvNvLE9Sp1J51O8WtafW/9l6xDHFrg05XEEA8jzWnCUagc7M4ObJyjeJtM9LeiOPNktNu7LmgfKOy9yvFEggQQQLWvcdVsWiOxdBasRTzNImJ37Gb9DEHoVtRSWK1vD6mdrjiHw1+bLlaARplO8QT+wI9UagpSx9YEwCM9rG0ZiYPynqp4C04jC03/ADsY+NMzQ78wq0QahxOjcGrTBv8AjbsSJubaKRRrtdmyuByuLXdCDBBG2i1OwFIgjw2QTJhoEkc41/W4WxmHaHFwa0OOpAAJkzc73JPqisGjG8PFRzXZ3sc0OAcwgGHRIJIM6KKeBgiDXxJEQZqm4625K2VZjMBWdUL6eJdTEAZMjXtFwSYcdTlidgTF7o0iT27hQJaTVrS1xI8+s5ZaSBMeX6nmtuCwIplxFSo7NEh7g64AGbSxgX5qIMDicxnFQ2TAFKmTBaIkxsRPWT0iVhsNVa4F1cvaARlLGAknLcuaBpBsB+LeAi9ATERFYGyjVjspYMqAt2HqRbmqSj5M5xvklIiLIxCIiAIiID5wiIvnj5kgnDVr/fCDm/AJGYk2PSYHYa3nFTDViZFYC1vJuRqQCJvop8opsvvf7eyCIigoF1XwtjHPa5rjOSI5wZ1PSwXKrofhCneo7o0e8n9B7rp0jayqjq0TazKjpKlMOEESFQ8Z4NVcG+DVLIcHGwdIH4SLSO0FdAi9iz3Dj24Wt5g+qCJbAyZCI+YOc0yZ2iI6rR9jxEOnECTypxG1vNpb8+cjs61MEXAPcKB4TeQ9lpHktGLZQ08HiC4HxgRIkeGNJBIkEXIETtJV3RoRfdbQEKulRpGCXJW4jgdJ+f5wXZrh5sXmSWgyBc8oueZmZgsK2k3K3MRJPmJJk63P5LxiuIUqbmtqVGsLg5wzGBDYkkmwAzNEndw5rH8So/51Lb8bdyAN9yQPUKOEaEtFEZxOiQ4iqw5QSYIJAaJJLRfTopNOoHAOaQQRIIMgg6EEahTYPSIikEHGcNFR+fxKrDly+R2W0zy169AtI4K3y/fVzlIMGpIcRJ84iDcz7chFosQopAj4PCCnmhzyHOLocZALrnLaQOnUqSiIDBWURSQEREJCxKrftleQPs8zq7O0AXOxJJsB6le24muWg+BDi8At8RpOUtJLpsLGBG8Huq2C+pukAr0qijjcTDR9lLfM0EmowwJGZ2UHkSQJ297dY2czCIiEBERAcePhytb5P9Rt3srzD8AotAluc83E/kLK0Rc8NLjj4v1ObHpMUOav1NL8IwtyljS3lAj2XL8V4PlqgNhrHAmTo0NEmSfouuXitSDgWmYOsEj6i6nLgjkRbNp45FR88e2DBBHQ6rC6T4i4UfK+kydQ7LcnkSNXb31XPGk6CYMAwbGxOx5LysuJwlTPFzYZY5OLPC7vhOBFGmG7m7v+6BPoud4JwqoalOo5sMnNJI20Ma6wuuXbosVXJr0PQ0GGrnJehpxlEvYWhxYTHmbqIINvZVtLhVcNaDi3ktiCWN2a5pzbvmQbnVvO6uEXdR6VlQeHVWsj7S8kVM4JaD5YILDe7TM9NotGxz8olx0Fzt1PQKZijYBRSJWsFxwawugDOiyqWjjm0XvpuJyN+WBOvmj/AMo9FcU3SAYiQD7quLMp8eV2Uw5o5OPK7XwPFbDMfGZjXRpmaDHadFrfw6idaVM6asadBA22FlJRa0bmhmCpjSmwWIs1os7Uab7rZSpNaIa0NHIAAewXtEAREUgIiIAiIAgCLY2gey2Nw3MqrkirkkR1kAnRS20QNlsVXMo8nwIjaB7KRTpAL2iq5NlHJsIiKpUIiIAiIgCIiAIiIAoHFMZ4IDnNLmOOVwtaxvG86XOwU9aMdhG1WFjpg7jUEbhUyJuL29lMik4vb2R+E4/xg9wkAOgAxI8o5df3ynqLw7Atosytk3kk7mAP0UpMakord2Makord2ERFcuRcUb+iruIY4UgCbyYjpufT9Vt4vjm0rm5Og5xHsFR4Wm7EvLnkZWxaDEHYX6arPLnqseP8z+Rnm1DjWLH+d/L1N2FwQdVFTLlpkZocQZc4be8+iu3uAuTA62UTiXDKddrW1AYa4OblJaQ4AgEObcWJWunwemM0Gp5sky9zh5CDAa4lrQYuAIO62xYljTS8nRhwRxJpeeywWFUt4Czd1XkD4jpgGdTeTAnnCm4Lh7KRcW5iXRMkmzcxAE7DMfy2WibNiUi9tok7LY3DcyjkirkkaEAUxtAd17AVXMo8iIjaJOy2Nw3MqQiq5sq5s1totGy2AIirZVtsIiIQEREAREQBERAEREAREQBERAEREAREQBERAEREBUcY4aKhBPvew6bT3TCYVtNuVvqdyeZVusBo5JFRUt1ciMYKW+uSG2kTstjcMdypKKzmy7yM1NoDutgaBosoqttlW2wiIhAREQBERAEREAREQBERAEREAREQBERAEREAREQBERAEREAREQBERAYcFlEQBERAEREAREQBERAEREAREQBERAEREAREQBERAEREARE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0" name="Picture 2" descr="http://asorblog.org/wp-content/uploads/2013/11/01-Kurdistan-Region-of-Iraq-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957362"/>
            <a:ext cx="3318878" cy="352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823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97828" y="1157718"/>
            <a:ext cx="2926928" cy="1300356"/>
          </a:xfrm>
          <a:prstGeom prst="rect">
            <a:avLst/>
          </a:prstGeom>
          <a:noFill/>
          <a:ln>
            <a:solidFill>
              <a:schemeClr val="tx2"/>
            </a:solidFill>
          </a:ln>
        </p:spPr>
        <p:txBody>
          <a:bodyPr wrap="square" rtlCol="0">
            <a:spAutoFit/>
          </a:bodyPr>
          <a:lstStyle/>
          <a:p>
            <a:pPr lvl="0"/>
            <a:r>
              <a:rPr lang="en-AU" sz="1450" b="1" i="1" u="sng" dirty="0" smtClean="0"/>
              <a:t>Learning intention</a:t>
            </a:r>
          </a:p>
          <a:p>
            <a:pPr algn="ctr"/>
            <a:r>
              <a:rPr lang="en-AU" sz="1600" dirty="0"/>
              <a:t>To understand the notion of the state as an actor in Global </a:t>
            </a:r>
            <a:r>
              <a:rPr lang="en-AU" sz="1600" dirty="0" smtClean="0"/>
              <a:t>Politics</a:t>
            </a:r>
            <a:endParaRPr lang="en-AU" sz="1450" b="1" i="1" u="sng" dirty="0" smtClean="0"/>
          </a:p>
          <a:p>
            <a:endParaRPr lang="en-AU" sz="1600" dirty="0"/>
          </a:p>
        </p:txBody>
      </p:sp>
      <p:sp>
        <p:nvSpPr>
          <p:cNvPr id="7" name="TextBox 6"/>
          <p:cNvSpPr txBox="1"/>
          <p:nvPr/>
        </p:nvSpPr>
        <p:spPr>
          <a:xfrm>
            <a:off x="5997828" y="404664"/>
            <a:ext cx="3128620" cy="646331"/>
          </a:xfrm>
          <a:prstGeom prst="rect">
            <a:avLst/>
          </a:prstGeom>
          <a:noFill/>
        </p:spPr>
        <p:txBody>
          <a:bodyPr wrap="square" rtlCol="0">
            <a:spAutoFit/>
          </a:bodyPr>
          <a:lstStyle/>
          <a:p>
            <a:pPr algn="ctr"/>
            <a:r>
              <a:rPr lang="en-AU" b="1" dirty="0" smtClean="0"/>
              <a:t>LEARNING INTENTIONS AND SUCCESS CRITERIA</a:t>
            </a:r>
            <a:endParaRPr lang="en-AU" b="1" dirty="0"/>
          </a:p>
        </p:txBody>
      </p:sp>
      <p:sp>
        <p:nvSpPr>
          <p:cNvPr id="13" name="Content Placeholder 3"/>
          <p:cNvSpPr>
            <a:spLocks noGrp="1"/>
          </p:cNvSpPr>
          <p:nvPr>
            <p:ph sz="half" idx="2"/>
          </p:nvPr>
        </p:nvSpPr>
        <p:spPr>
          <a:xfrm>
            <a:off x="5997828" y="2923082"/>
            <a:ext cx="2926928" cy="3674270"/>
          </a:xfrm>
          <a:ln>
            <a:solidFill>
              <a:srgbClr val="000000"/>
            </a:solidFill>
          </a:ln>
        </p:spPr>
        <p:txBody>
          <a:bodyPr>
            <a:normAutofit/>
          </a:bodyPr>
          <a:lstStyle/>
          <a:p>
            <a:pPr algn="ctr"/>
            <a:r>
              <a:rPr lang="en-US" sz="1450" u="sng" dirty="0" smtClean="0">
                <a:solidFill>
                  <a:srgbClr val="000000"/>
                </a:solidFill>
              </a:rPr>
              <a:t>Success Criteria</a:t>
            </a:r>
          </a:p>
          <a:p>
            <a:r>
              <a:rPr lang="en-AU" sz="1600" b="0" dirty="0">
                <a:solidFill>
                  <a:srgbClr val="000000"/>
                </a:solidFill>
              </a:rPr>
              <a:t>WWBAT identify characteristics of states etc. </a:t>
            </a:r>
          </a:p>
          <a:p>
            <a:r>
              <a:rPr lang="en-AU" sz="1600" b="0" dirty="0">
                <a:solidFill>
                  <a:srgbClr val="000000"/>
                </a:solidFill>
              </a:rPr>
              <a:t>WWBAT define ‘Global Governance’</a:t>
            </a:r>
          </a:p>
          <a:p>
            <a:r>
              <a:rPr lang="en-AU" sz="1600" b="0" dirty="0">
                <a:solidFill>
                  <a:srgbClr val="000000"/>
                </a:solidFill>
              </a:rPr>
              <a:t>WWBAT explain how states operate in global governance</a:t>
            </a:r>
          </a:p>
          <a:p>
            <a:r>
              <a:rPr lang="en-AU" sz="1600" b="0" dirty="0">
                <a:solidFill>
                  <a:srgbClr val="000000"/>
                </a:solidFill>
              </a:rPr>
              <a:t>WWBAT identify potential challenges that face the state system.</a:t>
            </a:r>
            <a:endParaRPr lang="en-US" sz="1600" b="0" dirty="0">
              <a:solidFill>
                <a:srgbClr val="000000"/>
              </a:solidFill>
            </a:endParaRPr>
          </a:p>
        </p:txBody>
      </p:sp>
      <p:sp>
        <p:nvSpPr>
          <p:cNvPr id="6" name="Title 5"/>
          <p:cNvSpPr>
            <a:spLocks noGrp="1"/>
          </p:cNvSpPr>
          <p:nvPr>
            <p:ph type="title"/>
          </p:nvPr>
        </p:nvSpPr>
        <p:spPr>
          <a:xfrm>
            <a:off x="179512" y="-315416"/>
            <a:ext cx="5040560" cy="1371600"/>
          </a:xfrm>
        </p:spPr>
        <p:txBody>
          <a:bodyPr>
            <a:normAutofit/>
          </a:bodyPr>
          <a:lstStyle/>
          <a:p>
            <a:r>
              <a:rPr lang="en-AU" sz="2400" dirty="0" smtClean="0"/>
              <a:t>Nation-state</a:t>
            </a:r>
            <a:endParaRPr lang="en-AU" sz="2400" dirty="0"/>
          </a:p>
        </p:txBody>
      </p:sp>
      <p:sp>
        <p:nvSpPr>
          <p:cNvPr id="4" name="TextBox 3"/>
          <p:cNvSpPr txBox="1"/>
          <p:nvPr/>
        </p:nvSpPr>
        <p:spPr>
          <a:xfrm>
            <a:off x="179512" y="1157718"/>
            <a:ext cx="6120680" cy="923330"/>
          </a:xfrm>
          <a:prstGeom prst="rect">
            <a:avLst/>
          </a:prstGeom>
          <a:noFill/>
        </p:spPr>
        <p:txBody>
          <a:bodyPr wrap="square" rtlCol="0">
            <a:spAutoFit/>
          </a:bodyPr>
          <a:lstStyle/>
          <a:p>
            <a:pPr marL="285750" indent="-285750">
              <a:buFont typeface="Arial" pitchFamily="34" charset="0"/>
              <a:buChar char="•"/>
            </a:pPr>
            <a:endParaRPr lang="en-AU" b="1" dirty="0"/>
          </a:p>
          <a:p>
            <a:endParaRPr lang="en-AU" b="1" dirty="0"/>
          </a:p>
          <a:p>
            <a:endParaRPr lang="en-AU" dirty="0"/>
          </a:p>
        </p:txBody>
      </p:sp>
      <p:sp>
        <p:nvSpPr>
          <p:cNvPr id="2" name="TextBox 1"/>
          <p:cNvSpPr txBox="1"/>
          <p:nvPr/>
        </p:nvSpPr>
        <p:spPr>
          <a:xfrm>
            <a:off x="179512" y="1157718"/>
            <a:ext cx="5818316" cy="1200329"/>
          </a:xfrm>
          <a:prstGeom prst="rect">
            <a:avLst/>
          </a:prstGeom>
          <a:noFill/>
        </p:spPr>
        <p:txBody>
          <a:bodyPr wrap="square" rtlCol="0">
            <a:spAutoFit/>
          </a:bodyPr>
          <a:lstStyle/>
          <a:p>
            <a:r>
              <a:rPr lang="en-AU" dirty="0"/>
              <a:t>Political social grouping in which people within territorial</a:t>
            </a:r>
          </a:p>
          <a:p>
            <a:r>
              <a:rPr lang="en-AU" dirty="0"/>
              <a:t>boundaries, with recognised sovereignty, have common</a:t>
            </a:r>
          </a:p>
          <a:p>
            <a:r>
              <a:rPr lang="en-AU" dirty="0"/>
              <a:t>bonds based on culture, language and history</a:t>
            </a:r>
            <a:r>
              <a:rPr lang="en-AU" dirty="0" smtClean="0"/>
              <a:t>.</a:t>
            </a:r>
          </a:p>
          <a:p>
            <a:pPr algn="r"/>
            <a:r>
              <a:rPr lang="en-AU" dirty="0" smtClean="0"/>
              <a:t>-VCAA STUDY DESIGN</a:t>
            </a:r>
          </a:p>
        </p:txBody>
      </p:sp>
      <p:sp>
        <p:nvSpPr>
          <p:cNvPr id="8" name="AutoShape 4" descr="data:image/jpeg;base64,/9j/4AAQSkZJRgABAQAAAQABAAD/2wCEAAkGBxQTEhQUExQVFRUXFBgYGBgYGBgYGxsYFhcWGB0aFhQYHCggGB8lHBQZITEiJSkrLi4uFyAzODMsNygtMCsBCgoKDg0OGhAQGywkICQsLDQsNCw0LywtLDAsLCw0LCwsLDQsLCwsKywtLCwsLCwsLCwsLDQ0LiwsLCwsLCwsLP/AABEIALUBFwMBIgACEQEDEQH/xAAbAAEAAgMBAQAAAAAAAAAAAAAABAUBAwYCB//EAD4QAAEDAgQEBAMGBAQHAQAAAAEAAhEDIQQSMUEFUWFxEyKBkQYyoRQjQrHB8BVS0eFDU5LxFjNicqLC0iT/xAAaAQEAAwEBAQAAAAAAAAAAAAAAAQIDBAUG/8QALhEAAgIBBAECBAUFAQAAAAAAAAECEQMEEiExQXGRUaHR8BMyUmGxBRRCgcEV/9oADAMBAAIRAxEAPwD6dwzFeLSa+0kXA2cNR0/pCj4/hbKtQOfmgMixEanl5pVZ8IOvUF9AegieupnlsulWuJrLjW48bE1mxJyX2jlsXjnP+5pgtDWiwgFwHWfK2CDvbdbMP8OOJHiutF4JJzTGp6XV0MEPH8XfJl9ecRytqpapHT7nc+SkdMpNvJz8PQhYDhlOlOQXiJNzGsT+9lNRF0xioqkdUYqKpIIiKxYIiIAiIgCIiAIiIAiIgCIiAIiIAiIgCIiAreMcKFbKZykTcAGx59v6rkMXhXU3ZXawD3B/cehX0FUvxHgs7WvaMxYbgbt3Fr2I+pXFqtOpJzXZwavTKSc49nJIpfEqdMOBpGWOEiZkXIIM31CiLzJKnR5Mo7XQREUEBFOwHCalYFzQIG7iRPa14UvB/D1RxIf93G8B036Gy0jhnKqRrHBklVLspkV7X+GXgnI5rhAibEmbjcdZRWenyL/El6bKv8WXXBsMym3ICC+AX85NxI1jlKnPJ2ify0/S6pzwh81C2rle55dJbmBbcQ6nmAdGbe2i9t4fiQABihAj/BbMARAM87yRsvWxpqNVR7mKNQS6LWmwNsP9zzPMr0sAaTrzWSVoaGCjQsOeAJJAHNUmO4mXWb5W89z/AEVZzUezbDgllfBa1cbTaYLhPqfyWBj6Z/GPy/Nc2iw/HZ6P/nwrtnUsrtOjmnsQVsXJLdTxb26OPvP0Kss/xRnL+nfpl7nToqSjxhw+YB30KsMPxFj94PI2+ui0jkizkyaXLDtexLREWhzhEQoDy54Gq1HEjkVoqvkrUHzOWHRaxGvXktFBeTVQVck5tcHotqqvtDc2UmHbA72Btz1UmlWI7KHFPohwT6JiLAMrKoZhERAEREAXmo2RF/TX0XpEBzRwApvFCo4Op1iS11g5rxYGeZkDryVHjMM6m8tcCCDaREibEd4XdYvCtqNyvE8juOoOyi8S4a19INMlzQA19pkbnod1wZdLae3x19Poedm0dp7fHX0+hxKk8Mph1am0jMC8SOk3nooysOAPAxFMnmQO7mkD81wY1c0v3PNxJOcU/ijtgIsLBZRVeO47TpPLCHucImANwDub6he3KcYK5M+gnOMFcnRaIotcVHtb4bgyRJJEnTTLoihzfhN+31Ic2uot+31K9vHGitUa+GsbIDrnQjWBbe+lgpreL0CYFVlwDraDF503VG2aL6rmsa+nmDr8hfMx0bF3pHNW2GwOHqNkU6Wt8oiHAgm8A6rLDkbtN8menyXak+bf8kocQpf5jNY+Ya9pXvGYZtRj6b/le0tdeLEQRI0stH8JoX+5p3BB8jdHajTQ8lH4xjY8jdfxH9FtKW1WztxYnkkoxKDGcNpGWsNTIBA+8cbAEeWdBBj0CjnhbIIl5Dg0GXnYgyORkT781PWFxybZ7sccYR2owxsAC57qi/4nbLgKZ8riJccoMCqQZjTLTpvJ2bWHJXxMXNgkDooLtPwUn/EH3jqeRkgtGbxDkJIpn5yzT7yJEmQJAzCdbPiacoFIguiM7sog5LhwaZ+cg7jLyIKvsojaFktB1CEU/iUlX4ia0OzMu1xENdmPlLZjyiTkcXwJs2NdLsFMo5IEJVkrC497NDI5H9OSusHjm1NLHkf05rmyVlrtwdOS0hkcTnzaWGTnpnWrViXwO6h8M4hn8rvm2PP+624h0nsuzG1LlHkPFKE9sjWqytwCg4klplxJMPe27iCT5XCCSNVZot2rNCBT4RSaHBuYZjc53E/MHWJNrhT0REknZFK7NlKrHZSwZUBbKNWOyrKNlJwvlExFgGVlZGIREQBERAYKELKIDmuIfDZkmibfyn/1P9fdUNeg5hh7S09bex39F9DXirTDhDgCORE/muLJo4y5jwcOXQwlzHj+Dk3fElXKAMocNXRJOmxsDr77KHw9hq125jq7M4mNr/pHquyxGApvZkLQG7QIjqI0VFivhgiTTfNtHCD76LLLgy2m3uSMMunzWm3uSOhpYhrvlcD639llcJhMOTUDPMHSRbUEA/0Raw1UpL8pvj1c5q9nzOm+IWANpkPyOa6Gm5N4BgDU6Lx8NYlpNRjdAcwtEzMwJNrCJvBEq48IEybmCOwMSB/pHsovDuHsokhgN9zsLWnfmtHjl+Kpro1eKX4ymuvPsV1Z2Opskuw74aLuziXEiZDW7fKIjmeSr2PcRL4zG5iYk8pXTcQoF7C0ayD7LnX0iCQRdMqd0j3dDKCi22rPKLOU8isELHa0egpxfTNdakHCDzB9WkOB9wFDPCKZmS8ySTLzv+n9+ZVgiglogs4VTE/NeJlxIsQ6wOlwFLpU8oAkmBF7n3XpZQUYUCtwim57nnOHOjNDnAGAALaaBWCwgor3cGpH+e5kjMYJiLjeApNHCNa4uEyYm9vKIFuykIhNIy10GRqFcUKuZoPv3VMrHhh8p7/oF06aVSo5dXFOF/AmIigcVr1mmkKLQ4uqQ7MCQGhjnSSHDLcATfXQrubo80noufwfFsQ9wa5gZmpEgmlVAZWOSKT7+bLmMvEB20QVofxvF5WuGHgPaxwJa85M7S7JUYCDmaC0EixIeIbaa70KOnRc/V4viBnAph5gZCKdQNLnsOUFxcfxxmtDWkXO11g62emx5aWlzQS12rSRdp6g29FZOwSqNWOylgyoC2UasdlWUbM5wvlExFgGVlZGIREQBERAEREAREQFPxTg5c41aTi2pbeBpl1iRZFcIueWng3fK9DnlpYSd8r0ZR0+Lklv3lLzxlbDiQSQA1zgbGd4hSeIh4oRm87nNBcBbzOGwvG25VZwnDvpupkMJZVaA8R8rmk3d2jorupg7nIWsBbBhgPmuQ70J5LPHvnF2Z4t84O/u/v9qKviuPyuyOkANGmhPpr7KPTrNMQddNdlL4lw12VznPz2GYlrQRAPmMC4010jVcg3FVsmX7PVMFpIAaSC5oMSSOf7JhavLkh4tfP+SZTyxfVr5/ydQq08aaC4ObUGV5b8pMwYkRsqV3FKlMkCnVs4iGgkWJEmbbT6qxwHHi5wa+k9sz5iAAIjW/X6Jj1sZcPgjHq4v8yok1OL04d5Xktm2Q65S6BOpsfUdROXcQp5oyv+VpnKY83XpLZ5Zh1iU/EMAjMB2MeyxQrGJNhNieU7j96rZyi3TpnTHU7XUX7M8YR4qNDhItcOEEd1sNIrTjuKMpEh+b5ZECZ1sI3tvAuLrx/G6P8AMf8AQ/8A+UeHGztjrcy82biFgrFLidNxaAT5hLSQQDdwi+hlhsddpUwNG4n6H3WT036WdMP6gnxNexAxBdkdkjPlOUHTNFp6TChCpifL5GG5zX2gRHK/fTqugGDYdHH6L03hw3JWf9vkOlarG12U2CdVM+I1o0gNM3l0jrbL9Vf4OllbB11KzQoNF2++q2hdOHDsds5s+o3raujKIi6TmMLKwVlCAiIhIREQGyjVjspYMqAtlGrHZUlGzOcL5RMRYBlZWRiEREAREQArRhKrnNGdhY6LixjpI1W9FFckVyERFJJXU8a/IXltNrRJPmdNtQWZAZn6rODr1XmS0NZtNieuTUepHZT3NB1E7+oUSrxSk14pl4zabwDyJ0Cxa21ukYtbacpf8JBYZHmsJtGvKTyF+9vWHX4YLlliTJG39lScd4ofFc1hMBuUkOdE6y0NIFuffovXCuKV6lRjS6QCC45RMSBeNpI/MrNaqKntRj/dw37K8kfGcGqiXaknYQPeVqpcMlvmMO20I9V1+OqllN7hq1jiO4BKp+BVW1aIpuIztkN55REH6x6KHhwrKk139+5SWnwrKk/K+/8AZVYbEZBke2I0tb35qebiDoR+a18ZreAx7nNLi2IaPxFxDWhs7kkAd1R0/idrjOQNaDTEuqZTFXEeCCWRpEPvziy6scdi2t2jpx4pRVXaLvI5swbWgXOm0dv9itlGrm6dPy+iosf8UNp+JlpueGF1wbODadRxcDFwH0nMMTGqP+IsonIz/HH/ADQXE0QSAQGyM2U62EcyAbKk+HwWWJp8dHQysKnp1WYrNBqUyx7mhzTlJaQQHgkfK4TDhy1spLOFw4Hxa55gvsfK5t7f9RNt4OwV07LFg1xBkKbRq5u6of4ULRVrNAIMNcALRbKGw0GLxGp3Vkx8GVZF4y2mX8IYSTmqNnMYa8gS8lxMDqfotnD+HilOVzzP8zs15JJHcm6lgqFjBVdBpEMcM0h4kGRYnLyI5xc7wQ4R0WeMXgarnFzK7mAuaS3LmHliwl1gYMxEyvFPA1wR/wDqJG4NJlzAGoMNFjAA3MyvXhYn/MpHT8Lh3Gv7vraLJKJCIisQEREJIWP4pTo5fFdlzuDW2JkkgbafNv1K8fxrDwD4rIIkGYBAm8+h9ipzmA6gHuAdV4+zMkHI2QIByiwJBgcrgH0VeSDRT4rRc4NFRuY6DfUDTu4e63YTFMqNDmGQY+om421XoUG6hrbdB+9l6awDQAdgAp5JN1GrHZSwZUBbKNWOyrKN8mc4XyiYiwDKysjEIiIAiIgCIiAqPiDiZpBoYRmdPoI1vbXnyXIPdJJOpMrNSoXGXEuPMkk+5XleJmzPJK/B4GfO8sr8Be6NVzTLSWnmF4RYmCdFzV4+59J7HDzOAaCNI/ESOZHoq/htfw6rHcnCexsfoSoyLR5ZNpt9Gks05NSb5R9AxOHDx12P72VNVpFpgiCq/gHFPDdleTkIgDUAkjQbbrqsThw8QfQ8l7OnzrJGz28OZZo2iiRbcRQLDB9DsVpcJELqNDxVpTB3EctJBj6KJX4W1zi8VKrC6Ccj8oMAAbevcnmpVPNMHbfn/Q/RbQIsFSNPmisHzaKutwkwSK2IJywPvBIvNvLE9Sp1J51O8WtafW/9l6xDHFrg05XEEA8jzWnCUagc7M4ObJyjeJtM9LeiOPNktNu7LmgfKOy9yvFEggQQQLWvcdVsWiOxdBasRTzNImJ37Gb9DEHoVtRSWK1vD6mdrjiHw1+bLlaARplO8QT+wI9UagpSx9YEwCM9rG0ZiYPynqp4C04jC03/ADsY+NMzQ78wq0QahxOjcGrTBv8AjbsSJubaKRRrtdmyuByuLXdCDBBG2i1OwFIgjw2QTJhoEkc41/W4WxmHaHFwa0OOpAAJkzc73JPqisGjG8PFRzXZ3sc0OAcwgGHRIJIM6KKeBgiDXxJEQZqm4625K2VZjMBWdUL6eJdTEAZMjXtFwSYcdTlidgTF7o0iT27hQJaTVrS1xI8+s5ZaSBMeX6nmtuCwIplxFSo7NEh7g64AGbSxgX5qIMDicxnFQ2TAFKmTBaIkxsRPWT0iVhsNVa4F1cvaARlLGAknLcuaBpBsB+LeAi9ATERFYGyjVjspYMqAt2HqRbmqSj5M5xvklIiLIxCIiAIiID5wiIvnj5kgnDVr/fCDm/AJGYk2PSYHYa3nFTDViZFYC1vJuRqQCJvop8opsvvf7eyCIigoF1XwtjHPa5rjOSI5wZ1PSwXKrofhCneo7o0e8n9B7rp0jayqjq0TazKjpKlMOEESFQ8Z4NVcG+DVLIcHGwdIH4SLSO0FdAi9iz3Dj24Wt5g+qCJbAyZCI+YOc0yZ2iI6rR9jxEOnECTypxG1vNpb8+cjs61MEXAPcKB4TeQ9lpHktGLZQ08HiC4HxgRIkeGNJBIkEXIETtJV3RoRfdbQEKulRpGCXJW4jgdJ+f5wXZrh5sXmSWgyBc8oueZmZgsK2k3K3MRJPmJJk63P5LxiuIUqbmtqVGsLg5wzGBDYkkmwAzNEndw5rH8So/51Lb8bdyAN9yQPUKOEaEtFEZxOiQ4iqw5QSYIJAaJJLRfTopNOoHAOaQQRIIMgg6EEahTYPSIikEHGcNFR+fxKrDly+R2W0zy169AtI4K3y/fVzlIMGpIcRJ84iDcz7chFosQopAj4PCCnmhzyHOLocZALrnLaQOnUqSiIDBWURSQEREJCxKrftleQPs8zq7O0AXOxJJsB6le24muWg+BDi8At8RpOUtJLpsLGBG8Huq2C+pukAr0qijjcTDR9lLfM0EmowwJGZ2UHkSQJ297dY2czCIiEBERAcePhytb5P9Rt3srzD8AotAluc83E/kLK0Rc8NLjj4v1ObHpMUOav1NL8IwtyljS3lAj2XL8V4PlqgNhrHAmTo0NEmSfouuXitSDgWmYOsEj6i6nLgjkRbNp45FR88e2DBBHQ6rC6T4i4UfK+kydQ7LcnkSNXb31XPGk6CYMAwbGxOx5LysuJwlTPFzYZY5OLPC7vhOBFGmG7m7v+6BPoud4JwqoalOo5sMnNJI20Ma6wuuXbosVXJr0PQ0GGrnJehpxlEvYWhxYTHmbqIINvZVtLhVcNaDi3ktiCWN2a5pzbvmQbnVvO6uEXdR6VlQeHVWsj7S8kVM4JaD5YILDe7TM9NotGxz8olx0Fzt1PQKZijYBRSJWsFxwawugDOiyqWjjm0XvpuJyN+WBOvmj/AMo9FcU3SAYiQD7quLMp8eV2Uw5o5OPK7XwPFbDMfGZjXRpmaDHadFrfw6idaVM6asadBA22FlJRa0bmhmCpjSmwWIs1os7Uab7rZSpNaIa0NHIAAewXtEAREUgIiIAiIAgCLY2gey2Nw3MqrkirkkR1kAnRS20QNlsVXMo8nwIjaB7KRTpAL2iq5NlHJsIiKpUIiIAiIgCIiAIiIAoHFMZ4IDnNLmOOVwtaxvG86XOwU9aMdhG1WFjpg7jUEbhUyJuL29lMik4vb2R+E4/xg9wkAOgAxI8o5df3ynqLw7Atosytk3kk7mAP0UpMakord2Makord2ERFcuRcUb+iruIY4UgCbyYjpufT9Vt4vjm0rm5Og5xHsFR4Wm7EvLnkZWxaDEHYX6arPLnqseP8z+Rnm1DjWLH+d/L1N2FwQdVFTLlpkZocQZc4be8+iu3uAuTA62UTiXDKddrW1AYa4OblJaQ4AgEObcWJWunwemM0Gp5sky9zh5CDAa4lrQYuAIO62xYljTS8nRhwRxJpeeywWFUt4Czd1XkD4jpgGdTeTAnnCm4Lh7KRcW5iXRMkmzcxAE7DMfy2WibNiUi9tok7LY3DcyjkirkkaEAUxtAd17AVXMo8iIjaJOy2Nw3MqQiq5sq5s1totGy2AIirZVtsIiIQEREAREQBERAEREAREQBERAEREAREQBERAEREBUcY4aKhBPvew6bT3TCYVtNuVvqdyeZVusBo5JFRUt1ciMYKW+uSG2kTstjcMdypKKzmy7yM1NoDutgaBosoqttlW2wiIhAREQBERAEREAREQBERAEREAREQBERAEREAREQBERAEREAREQBERAYcFlEQBERAEREAREQBERAEREAREQBERAEREAREQBERAEREARE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074" name="Picture 2" descr="http://images.nationalgeographic.com/wpf/media-live/graphic/map-japan-360x270-cb13600032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911311"/>
            <a:ext cx="4800531"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445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97828" y="1157718"/>
            <a:ext cx="2926928" cy="1300356"/>
          </a:xfrm>
          <a:prstGeom prst="rect">
            <a:avLst/>
          </a:prstGeom>
          <a:noFill/>
          <a:ln>
            <a:solidFill>
              <a:schemeClr val="tx2"/>
            </a:solidFill>
          </a:ln>
        </p:spPr>
        <p:txBody>
          <a:bodyPr wrap="square" rtlCol="0">
            <a:spAutoFit/>
          </a:bodyPr>
          <a:lstStyle/>
          <a:p>
            <a:pPr lvl="0"/>
            <a:r>
              <a:rPr lang="en-AU" sz="1450" b="1" i="1" u="sng" dirty="0" smtClean="0"/>
              <a:t>Learning intention</a:t>
            </a:r>
          </a:p>
          <a:p>
            <a:pPr algn="ctr"/>
            <a:r>
              <a:rPr lang="en-AU" sz="1600" dirty="0"/>
              <a:t>To understand the notion of the state as an actor in Global </a:t>
            </a:r>
            <a:r>
              <a:rPr lang="en-AU" sz="1600" dirty="0" smtClean="0"/>
              <a:t>Politics</a:t>
            </a:r>
            <a:endParaRPr lang="en-AU" sz="1450" b="1" i="1" u="sng" dirty="0" smtClean="0"/>
          </a:p>
          <a:p>
            <a:endParaRPr lang="en-AU" sz="1600" dirty="0"/>
          </a:p>
        </p:txBody>
      </p:sp>
      <p:sp>
        <p:nvSpPr>
          <p:cNvPr id="7" name="TextBox 6"/>
          <p:cNvSpPr txBox="1"/>
          <p:nvPr/>
        </p:nvSpPr>
        <p:spPr>
          <a:xfrm>
            <a:off x="5997828" y="404664"/>
            <a:ext cx="3128620" cy="646331"/>
          </a:xfrm>
          <a:prstGeom prst="rect">
            <a:avLst/>
          </a:prstGeom>
          <a:noFill/>
        </p:spPr>
        <p:txBody>
          <a:bodyPr wrap="square" rtlCol="0">
            <a:spAutoFit/>
          </a:bodyPr>
          <a:lstStyle/>
          <a:p>
            <a:pPr algn="ctr"/>
            <a:r>
              <a:rPr lang="en-AU" b="1" dirty="0" smtClean="0"/>
              <a:t>LEARNING INTENTIONS AND SUCCESS CRITERIA</a:t>
            </a:r>
            <a:endParaRPr lang="en-AU" b="1" dirty="0"/>
          </a:p>
        </p:txBody>
      </p:sp>
      <p:sp>
        <p:nvSpPr>
          <p:cNvPr id="13" name="Content Placeholder 3"/>
          <p:cNvSpPr>
            <a:spLocks noGrp="1"/>
          </p:cNvSpPr>
          <p:nvPr>
            <p:ph sz="half" idx="2"/>
          </p:nvPr>
        </p:nvSpPr>
        <p:spPr>
          <a:xfrm>
            <a:off x="5997828" y="2923082"/>
            <a:ext cx="2926928" cy="3674270"/>
          </a:xfrm>
          <a:ln>
            <a:solidFill>
              <a:srgbClr val="000000"/>
            </a:solidFill>
          </a:ln>
        </p:spPr>
        <p:txBody>
          <a:bodyPr>
            <a:normAutofit/>
          </a:bodyPr>
          <a:lstStyle/>
          <a:p>
            <a:pPr algn="ctr"/>
            <a:r>
              <a:rPr lang="en-US" sz="1450" u="sng" dirty="0" smtClean="0">
                <a:solidFill>
                  <a:srgbClr val="000000"/>
                </a:solidFill>
              </a:rPr>
              <a:t>Success Criteria</a:t>
            </a:r>
          </a:p>
          <a:p>
            <a:r>
              <a:rPr lang="en-AU" sz="1600" b="0" dirty="0">
                <a:solidFill>
                  <a:srgbClr val="000000"/>
                </a:solidFill>
              </a:rPr>
              <a:t>WWBAT identify characteristics of states etc. </a:t>
            </a:r>
          </a:p>
          <a:p>
            <a:r>
              <a:rPr lang="en-AU" sz="1600" b="0" dirty="0">
                <a:solidFill>
                  <a:srgbClr val="000000"/>
                </a:solidFill>
              </a:rPr>
              <a:t>WWBAT define ‘Global Governance’</a:t>
            </a:r>
          </a:p>
          <a:p>
            <a:r>
              <a:rPr lang="en-AU" sz="1600" b="0" dirty="0">
                <a:solidFill>
                  <a:srgbClr val="000000"/>
                </a:solidFill>
              </a:rPr>
              <a:t>WWBAT explain how states operate in global governance</a:t>
            </a:r>
          </a:p>
          <a:p>
            <a:r>
              <a:rPr lang="en-AU" sz="1600" b="0" dirty="0">
                <a:solidFill>
                  <a:srgbClr val="000000"/>
                </a:solidFill>
              </a:rPr>
              <a:t>WWBAT identify potential challenges that face the state system.</a:t>
            </a:r>
            <a:endParaRPr lang="en-US" sz="1600" b="0" dirty="0">
              <a:solidFill>
                <a:srgbClr val="000000"/>
              </a:solidFill>
            </a:endParaRPr>
          </a:p>
        </p:txBody>
      </p:sp>
      <p:sp>
        <p:nvSpPr>
          <p:cNvPr id="6" name="Title 5"/>
          <p:cNvSpPr>
            <a:spLocks noGrp="1"/>
          </p:cNvSpPr>
          <p:nvPr>
            <p:ph type="title"/>
          </p:nvPr>
        </p:nvSpPr>
        <p:spPr>
          <a:xfrm>
            <a:off x="179512" y="-315416"/>
            <a:ext cx="5040560" cy="1371600"/>
          </a:xfrm>
        </p:spPr>
        <p:txBody>
          <a:bodyPr>
            <a:normAutofit/>
          </a:bodyPr>
          <a:lstStyle/>
          <a:p>
            <a:r>
              <a:rPr lang="en-AU" sz="2400" dirty="0" smtClean="0"/>
              <a:t>State-sovereignty</a:t>
            </a:r>
            <a:endParaRPr lang="en-AU" sz="2400" dirty="0"/>
          </a:p>
        </p:txBody>
      </p:sp>
      <p:sp>
        <p:nvSpPr>
          <p:cNvPr id="4" name="TextBox 3"/>
          <p:cNvSpPr txBox="1"/>
          <p:nvPr/>
        </p:nvSpPr>
        <p:spPr>
          <a:xfrm>
            <a:off x="179512" y="1157718"/>
            <a:ext cx="6120680" cy="923330"/>
          </a:xfrm>
          <a:prstGeom prst="rect">
            <a:avLst/>
          </a:prstGeom>
          <a:noFill/>
        </p:spPr>
        <p:txBody>
          <a:bodyPr wrap="square" rtlCol="0">
            <a:spAutoFit/>
          </a:bodyPr>
          <a:lstStyle/>
          <a:p>
            <a:pPr marL="285750" indent="-285750">
              <a:buFont typeface="Arial" pitchFamily="34" charset="0"/>
              <a:buChar char="•"/>
            </a:pPr>
            <a:endParaRPr lang="en-AU" b="1" dirty="0"/>
          </a:p>
          <a:p>
            <a:endParaRPr lang="en-AU" b="1" dirty="0"/>
          </a:p>
          <a:p>
            <a:endParaRPr lang="en-AU" dirty="0"/>
          </a:p>
        </p:txBody>
      </p:sp>
      <p:sp>
        <p:nvSpPr>
          <p:cNvPr id="2" name="TextBox 1"/>
          <p:cNvSpPr txBox="1"/>
          <p:nvPr/>
        </p:nvSpPr>
        <p:spPr>
          <a:xfrm>
            <a:off x="179512" y="1157718"/>
            <a:ext cx="5818316" cy="2862322"/>
          </a:xfrm>
          <a:prstGeom prst="rect">
            <a:avLst/>
          </a:prstGeom>
          <a:noFill/>
        </p:spPr>
        <p:txBody>
          <a:bodyPr wrap="square" rtlCol="0">
            <a:spAutoFit/>
          </a:bodyPr>
          <a:lstStyle/>
          <a:p>
            <a:r>
              <a:rPr lang="en-AU" dirty="0"/>
              <a:t>Legitimate or widely recognised ability to exercise </a:t>
            </a:r>
            <a:r>
              <a:rPr lang="en-AU" dirty="0" smtClean="0"/>
              <a:t>effective control </a:t>
            </a:r>
            <a:r>
              <a:rPr lang="en-AU" dirty="0"/>
              <a:t>of a territory within recognised borders. </a:t>
            </a:r>
            <a:r>
              <a:rPr lang="en-AU" dirty="0" smtClean="0"/>
              <a:t>Primary organising </a:t>
            </a:r>
            <a:r>
              <a:rPr lang="en-AU" dirty="0"/>
              <a:t>principle of global politics which </a:t>
            </a:r>
            <a:r>
              <a:rPr lang="en-AU" dirty="0" smtClean="0"/>
              <a:t>provides states </a:t>
            </a:r>
            <a:r>
              <a:rPr lang="en-AU" dirty="0"/>
              <a:t>with the authority to represent their territorial </a:t>
            </a:r>
            <a:r>
              <a:rPr lang="en-AU" dirty="0" smtClean="0"/>
              <a:t>entity within </a:t>
            </a:r>
            <a:r>
              <a:rPr lang="en-AU" dirty="0"/>
              <a:t>the international community. </a:t>
            </a:r>
            <a:endParaRPr lang="en-AU" dirty="0" smtClean="0"/>
          </a:p>
          <a:p>
            <a:endParaRPr lang="en-AU" dirty="0"/>
          </a:p>
          <a:p>
            <a:r>
              <a:rPr lang="en-AU" dirty="0" smtClean="0"/>
              <a:t>State </a:t>
            </a:r>
            <a:r>
              <a:rPr lang="en-AU" dirty="0"/>
              <a:t>sovereignty </a:t>
            </a:r>
            <a:r>
              <a:rPr lang="en-AU" dirty="0" smtClean="0"/>
              <a:t>can be </a:t>
            </a:r>
            <a:r>
              <a:rPr lang="en-AU" dirty="0"/>
              <a:t>challenged internally (for example, secessionist </a:t>
            </a:r>
            <a:r>
              <a:rPr lang="en-AU" dirty="0" smtClean="0"/>
              <a:t>groups) or </a:t>
            </a:r>
            <a:r>
              <a:rPr lang="en-AU" dirty="0"/>
              <a:t>externally (for example, one state invades another</a:t>
            </a:r>
            <a:r>
              <a:rPr lang="en-AU" dirty="0" smtClean="0"/>
              <a:t>).</a:t>
            </a:r>
          </a:p>
          <a:p>
            <a:pPr algn="r"/>
            <a:r>
              <a:rPr lang="en-AU" dirty="0" smtClean="0"/>
              <a:t>-VCAA STUDY DESIGN</a:t>
            </a:r>
          </a:p>
        </p:txBody>
      </p:sp>
      <p:sp>
        <p:nvSpPr>
          <p:cNvPr id="8" name="AutoShape 4" descr="data:image/jpeg;base64,/9j/4AAQSkZJRgABAQAAAQABAAD/2wCEAAkGBxQTEhQUExQVFRUXFBgYGBgYGBgYGxsYFhcWGB0aFhQYHCggGB8lHBQZITEiJSkrLi4uFyAzODMsNygtMCsBCgoKDg0OGhAQGywkICQsLDQsNCw0LywtLDAsLCw0LCwsLDQsLCwsKywtLCwsLCwsLCwsLDQ0LiwsLCwsLCwsLP/AABEIALUBFwMBIgACEQEDEQH/xAAbAAEAAgMBAQAAAAAAAAAAAAAABAUBAwYCB//EAD4QAAEDAgQEBAMGBAQHAQAAAAEAAhEDIQQSMUEFUWFxEyKBkQYyoRQjQrHB8BVS0eFDU5LxFjNicqLC0iT/xAAaAQEAAwEBAQAAAAAAAAAAAAAAAQIDBAUG/8QALhEAAgIBBAECBAUFAQAAAAAAAAECEQMEEiExQXGRUaHR8BMyUmGxBRRCgcEV/9oADAMBAAIRAxEAPwD6dwzFeLSa+0kXA2cNR0/pCj4/hbKtQOfmgMixEanl5pVZ8IOvUF9AegieupnlsulWuJrLjW48bE1mxJyX2jlsXjnP+5pgtDWiwgFwHWfK2CDvbdbMP8OOJHiutF4JJzTGp6XV0MEPH8XfJl9ecRytqpapHT7nc+SkdMpNvJz8PQhYDhlOlOQXiJNzGsT+9lNRF0xioqkdUYqKpIIiKxYIiIAiIgCIiAIiIAiIgCIiAIiIAiIgCIiAreMcKFbKZykTcAGx59v6rkMXhXU3ZXawD3B/cehX0FUvxHgs7WvaMxYbgbt3Fr2I+pXFqtOpJzXZwavTKSc49nJIpfEqdMOBpGWOEiZkXIIM31CiLzJKnR5Mo7XQREUEBFOwHCalYFzQIG7iRPa14UvB/D1RxIf93G8B036Gy0jhnKqRrHBklVLspkV7X+GXgnI5rhAibEmbjcdZRWenyL/El6bKv8WXXBsMym3ICC+AX85NxI1jlKnPJ2ify0/S6pzwh81C2rle55dJbmBbcQ6nmAdGbe2i9t4fiQABihAj/BbMARAM87yRsvWxpqNVR7mKNQS6LWmwNsP9zzPMr0sAaTrzWSVoaGCjQsOeAJJAHNUmO4mXWb5W89z/AEVZzUezbDgllfBa1cbTaYLhPqfyWBj6Z/GPy/Nc2iw/HZ6P/nwrtnUsrtOjmnsQVsXJLdTxb26OPvP0Kss/xRnL+nfpl7nToqSjxhw+YB30KsMPxFj94PI2+ui0jkizkyaXLDtexLREWhzhEQoDy54Gq1HEjkVoqvkrUHzOWHRaxGvXktFBeTVQVck5tcHotqqvtDc2UmHbA72Btz1UmlWI7KHFPohwT6JiLAMrKoZhERAEREAXmo2RF/TX0XpEBzRwApvFCo4Op1iS11g5rxYGeZkDryVHjMM6m8tcCCDaREibEd4XdYvCtqNyvE8juOoOyi8S4a19INMlzQA19pkbnod1wZdLae3x19Poedm0dp7fHX0+hxKk8Mph1am0jMC8SOk3nooysOAPAxFMnmQO7mkD81wY1c0v3PNxJOcU/ijtgIsLBZRVeO47TpPLCHucImANwDub6he3KcYK5M+gnOMFcnRaIotcVHtb4bgyRJJEnTTLoihzfhN+31Ic2uot+31K9vHGitUa+GsbIDrnQjWBbe+lgpreL0CYFVlwDraDF503VG2aL6rmsa+nmDr8hfMx0bF3pHNW2GwOHqNkU6Wt8oiHAgm8A6rLDkbtN8menyXak+bf8kocQpf5jNY+Ya9pXvGYZtRj6b/le0tdeLEQRI0stH8JoX+5p3BB8jdHajTQ8lH4xjY8jdfxH9FtKW1WztxYnkkoxKDGcNpGWsNTIBA+8cbAEeWdBBj0CjnhbIIl5Dg0GXnYgyORkT781PWFxybZ7sccYR2owxsAC57qi/4nbLgKZ8riJccoMCqQZjTLTpvJ2bWHJXxMXNgkDooLtPwUn/EH3jqeRkgtGbxDkJIpn5yzT7yJEmQJAzCdbPiacoFIguiM7sog5LhwaZ+cg7jLyIKvsojaFktB1CEU/iUlX4ia0OzMu1xENdmPlLZjyiTkcXwJs2NdLsFMo5IEJVkrC497NDI5H9OSusHjm1NLHkf05rmyVlrtwdOS0hkcTnzaWGTnpnWrViXwO6h8M4hn8rvm2PP+624h0nsuzG1LlHkPFKE9sjWqytwCg4klplxJMPe27iCT5XCCSNVZot2rNCBT4RSaHBuYZjc53E/MHWJNrhT0REknZFK7NlKrHZSwZUBbKNWOyrKNlJwvlExFgGVlZGIREQBERAYKELKIDmuIfDZkmibfyn/1P9fdUNeg5hh7S09bex39F9DXirTDhDgCORE/muLJo4y5jwcOXQwlzHj+Dk3fElXKAMocNXRJOmxsDr77KHw9hq125jq7M4mNr/pHquyxGApvZkLQG7QIjqI0VFivhgiTTfNtHCD76LLLgy2m3uSMMunzWm3uSOhpYhrvlcD639llcJhMOTUDPMHSRbUEA/0Raw1UpL8pvj1c5q9nzOm+IWANpkPyOa6Gm5N4BgDU6Lx8NYlpNRjdAcwtEzMwJNrCJvBEq48IEybmCOwMSB/pHsovDuHsokhgN9zsLWnfmtHjl+Kpro1eKX4ymuvPsV1Z2Opskuw74aLuziXEiZDW7fKIjmeSr2PcRL4zG5iYk8pXTcQoF7C0ayD7LnX0iCQRdMqd0j3dDKCi22rPKLOU8isELHa0egpxfTNdakHCDzB9WkOB9wFDPCKZmS8ySTLzv+n9+ZVgiglogs4VTE/NeJlxIsQ6wOlwFLpU8oAkmBF7n3XpZQUYUCtwim57nnOHOjNDnAGAALaaBWCwgor3cGpH+e5kjMYJiLjeApNHCNa4uEyYm9vKIFuykIhNIy10GRqFcUKuZoPv3VMrHhh8p7/oF06aVSo5dXFOF/AmIigcVr1mmkKLQ4uqQ7MCQGhjnSSHDLcATfXQrubo80noufwfFsQ9wa5gZmpEgmlVAZWOSKT7+bLmMvEB20QVofxvF5WuGHgPaxwJa85M7S7JUYCDmaC0EixIeIbaa70KOnRc/V4viBnAph5gZCKdQNLnsOUFxcfxxmtDWkXO11g62emx5aWlzQS12rSRdp6g29FZOwSqNWOylgyoC2UasdlWUbM5wvlExFgGVlZGIREQBERAEREAREQFPxTg5c41aTi2pbeBpl1iRZFcIueWng3fK9DnlpYSd8r0ZR0+Lklv3lLzxlbDiQSQA1zgbGd4hSeIh4oRm87nNBcBbzOGwvG25VZwnDvpupkMJZVaA8R8rmk3d2jorupg7nIWsBbBhgPmuQ70J5LPHvnF2Z4t84O/u/v9qKviuPyuyOkANGmhPpr7KPTrNMQddNdlL4lw12VznPz2GYlrQRAPmMC4010jVcg3FVsmX7PVMFpIAaSC5oMSSOf7JhavLkh4tfP+SZTyxfVr5/ydQq08aaC4ObUGV5b8pMwYkRsqV3FKlMkCnVs4iGgkWJEmbbT6qxwHHi5wa+k9sz5iAAIjW/X6Jj1sZcPgjHq4v8yok1OL04d5Xktm2Q65S6BOpsfUdROXcQp5oyv+VpnKY83XpLZ5Zh1iU/EMAjMB2MeyxQrGJNhNieU7j96rZyi3TpnTHU7XUX7M8YR4qNDhItcOEEd1sNIrTjuKMpEh+b5ZECZ1sI3tvAuLrx/G6P8AMf8AQ/8A+UeHGztjrcy82biFgrFLidNxaAT5hLSQQDdwi+hlhsddpUwNG4n6H3WT036WdMP6gnxNexAxBdkdkjPlOUHTNFp6TChCpifL5GG5zX2gRHK/fTqugGDYdHH6L03hw3JWf9vkOlarG12U2CdVM+I1o0gNM3l0jrbL9Vf4OllbB11KzQoNF2++q2hdOHDsds5s+o3raujKIi6TmMLKwVlCAiIhIREQGyjVjspYMqAtlGrHZUlGzOcL5RMRYBlZWRiEREAREQArRhKrnNGdhY6LixjpI1W9FFckVyERFJJXU8a/IXltNrRJPmdNtQWZAZn6rODr1XmS0NZtNieuTUepHZT3NB1E7+oUSrxSk14pl4zabwDyJ0Cxa21ukYtbacpf8JBYZHmsJtGvKTyF+9vWHX4YLlliTJG39lScd4ofFc1hMBuUkOdE6y0NIFuffovXCuKV6lRjS6QCC45RMSBeNpI/MrNaqKntRj/dw37K8kfGcGqiXaknYQPeVqpcMlvmMO20I9V1+OqllN7hq1jiO4BKp+BVW1aIpuIztkN55REH6x6KHhwrKk139+5SWnwrKk/K+/8AZVYbEZBke2I0tb35qebiDoR+a18ZreAx7nNLi2IaPxFxDWhs7kkAd1R0/idrjOQNaDTEuqZTFXEeCCWRpEPvziy6scdi2t2jpx4pRVXaLvI5swbWgXOm0dv9itlGrm6dPy+iosf8UNp+JlpueGF1wbODadRxcDFwH0nMMTGqP+IsonIz/HH/ADQXE0QSAQGyM2U62EcyAbKk+HwWWJp8dHQysKnp1WYrNBqUyx7mhzTlJaQQHgkfK4TDhy1spLOFw4Hxa55gvsfK5t7f9RNt4OwV07LFg1xBkKbRq5u6of4ULRVrNAIMNcALRbKGw0GLxGp3Vkx8GVZF4y2mX8IYSTmqNnMYa8gS8lxMDqfotnD+HilOVzzP8zs15JJHcm6lgqFjBVdBpEMcM0h4kGRYnLyI5xc7wQ4R0WeMXgarnFzK7mAuaS3LmHliwl1gYMxEyvFPA1wR/wDqJG4NJlzAGoMNFjAA3MyvXhYn/MpHT8Lh3Gv7vraLJKJCIisQEREJIWP4pTo5fFdlzuDW2JkkgbafNv1K8fxrDwD4rIIkGYBAm8+h9ipzmA6gHuAdV4+zMkHI2QIByiwJBgcrgH0VeSDRT4rRc4NFRuY6DfUDTu4e63YTFMqNDmGQY+om421XoUG6hrbdB+9l6awDQAdgAp5JN1GrHZSwZUBbKNWOyrKN8mc4XyiYiwDKysjEIiIAiIgCIiAqPiDiZpBoYRmdPoI1vbXnyXIPdJJOpMrNSoXGXEuPMkk+5XleJmzPJK/B4GfO8sr8Be6NVzTLSWnmF4RYmCdFzV4+59J7HDzOAaCNI/ESOZHoq/htfw6rHcnCexsfoSoyLR5ZNpt9Gks05NSb5R9AxOHDx12P72VNVpFpgiCq/gHFPDdleTkIgDUAkjQbbrqsThw8QfQ8l7OnzrJGz28OZZo2iiRbcRQLDB9DsVpcJELqNDxVpTB3EctJBj6KJX4W1zi8VKrC6Ccj8oMAAbevcnmpVPNMHbfn/Q/RbQIsFSNPmisHzaKutwkwSK2IJywPvBIvNvLE9Sp1J51O8WtafW/9l6xDHFrg05XEEA8jzWnCUagc7M4ObJyjeJtM9LeiOPNktNu7LmgfKOy9yvFEggQQQLWvcdVsWiOxdBasRTzNImJ37Gb9DEHoVtRSWK1vD6mdrjiHw1+bLlaARplO8QT+wI9UagpSx9YEwCM9rG0ZiYPynqp4C04jC03/ADsY+NMzQ78wq0QahxOjcGrTBv8AjbsSJubaKRRrtdmyuByuLXdCDBBG2i1OwFIgjw2QTJhoEkc41/W4WxmHaHFwa0OOpAAJkzc73JPqisGjG8PFRzXZ3sc0OAcwgGHRIJIM6KKeBgiDXxJEQZqm4625K2VZjMBWdUL6eJdTEAZMjXtFwSYcdTlidgTF7o0iT27hQJaTVrS1xI8+s5ZaSBMeX6nmtuCwIplxFSo7NEh7g64AGbSxgX5qIMDicxnFQ2TAFKmTBaIkxsRPWT0iVhsNVa4F1cvaARlLGAknLcuaBpBsB+LeAi9ATERFYGyjVjspYMqAt2HqRbmqSj5M5xvklIiLIxCIiAIiID5wiIvnj5kgnDVr/fCDm/AJGYk2PSYHYa3nFTDViZFYC1vJuRqQCJvop8opsvvf7eyCIigoF1XwtjHPa5rjOSI5wZ1PSwXKrofhCneo7o0e8n9B7rp0jayqjq0TazKjpKlMOEESFQ8Z4NVcG+DVLIcHGwdIH4SLSO0FdAi9iz3Dj24Wt5g+qCJbAyZCI+YOc0yZ2iI6rR9jxEOnECTypxG1vNpb8+cjs61MEXAPcKB4TeQ9lpHktGLZQ08HiC4HxgRIkeGNJBIkEXIETtJV3RoRfdbQEKulRpGCXJW4jgdJ+f5wXZrh5sXmSWgyBc8oueZmZgsK2k3K3MRJPmJJk63P5LxiuIUqbmtqVGsLg5wzGBDYkkmwAzNEndw5rH8So/51Lb8bdyAN9yQPUKOEaEtFEZxOiQ4iqw5QSYIJAaJJLRfTopNOoHAOaQQRIIMgg6EEahTYPSIikEHGcNFR+fxKrDly+R2W0zy169AtI4K3y/fVzlIMGpIcRJ84iDcz7chFosQopAj4PCCnmhzyHOLocZALrnLaQOnUqSiIDBWURSQEREJCxKrftleQPs8zq7O0AXOxJJsB6le24muWg+BDi8At8RpOUtJLpsLGBG8Huq2C+pukAr0qijjcTDR9lLfM0EmowwJGZ2UHkSQJ297dY2czCIiEBERAcePhytb5P9Rt3srzD8AotAluc83E/kLK0Rc8NLjj4v1ObHpMUOav1NL8IwtyljS3lAj2XL8V4PlqgNhrHAmTo0NEmSfouuXitSDgWmYOsEj6i6nLgjkRbNp45FR88e2DBBHQ6rC6T4i4UfK+kydQ7LcnkSNXb31XPGk6CYMAwbGxOx5LysuJwlTPFzYZY5OLPC7vhOBFGmG7m7v+6BPoud4JwqoalOo5sMnNJI20Ma6wuuXbosVXJr0PQ0GGrnJehpxlEvYWhxYTHmbqIINvZVtLhVcNaDi3ktiCWN2a5pzbvmQbnVvO6uEXdR6VlQeHVWsj7S8kVM4JaD5YILDe7TM9NotGxz8olx0Fzt1PQKZijYBRSJWsFxwawugDOiyqWjjm0XvpuJyN+WBOvmj/AMo9FcU3SAYiQD7quLMp8eV2Uw5o5OPK7XwPFbDMfGZjXRpmaDHadFrfw6idaVM6asadBA22FlJRa0bmhmCpjSmwWIs1os7Uab7rZSpNaIa0NHIAAewXtEAREUgIiIAiIAgCLY2gey2Nw3MqrkirkkR1kAnRS20QNlsVXMo8nwIjaB7KRTpAL2iq5NlHJsIiKpUIiIAiIgCIiAIiIAoHFMZ4IDnNLmOOVwtaxvG86XOwU9aMdhG1WFjpg7jUEbhUyJuL29lMik4vb2R+E4/xg9wkAOgAxI8o5df3ynqLw7Atosytk3kk7mAP0UpMakord2Makord2ERFcuRcUb+iruIY4UgCbyYjpufT9Vt4vjm0rm5Og5xHsFR4Wm7EvLnkZWxaDEHYX6arPLnqseP8z+Rnm1DjWLH+d/L1N2FwQdVFTLlpkZocQZc4be8+iu3uAuTA62UTiXDKddrW1AYa4OblJaQ4AgEObcWJWunwemM0Gp5sky9zh5CDAa4lrQYuAIO62xYljTS8nRhwRxJpeeywWFUt4Czd1XkD4jpgGdTeTAnnCm4Lh7KRcW5iXRMkmzcxAE7DMfy2WibNiUi9tok7LY3DcyjkirkkaEAUxtAd17AVXMo8iIjaJOy2Nw3MqQiq5sq5s1totGy2AIirZVtsIiIQEREAREQBERAEREAREQBERAEREAREQBERAEREBUcY4aKhBPvew6bT3TCYVtNuVvqdyeZVusBo5JFRUt1ciMYKW+uSG2kTstjcMdypKKzmy7yM1NoDutgaBosoqttlW2wiIhAREQBERAEREAREQBERAEREAREQBERAEREAREQBERAEREAREQBERAYcFlEQBERAEREAREQBERAEREAREQBERAEREAREQBERAEREARE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098" name="Picture 2" descr="http://sovereignty.net/wp-content/uploads/2013/03/cropped-iStock_000017452286X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412" y="4020040"/>
            <a:ext cx="3524399" cy="2336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183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97828" y="1157718"/>
            <a:ext cx="2926928" cy="1300356"/>
          </a:xfrm>
          <a:prstGeom prst="rect">
            <a:avLst/>
          </a:prstGeom>
          <a:noFill/>
          <a:ln>
            <a:solidFill>
              <a:schemeClr val="tx2"/>
            </a:solidFill>
          </a:ln>
        </p:spPr>
        <p:txBody>
          <a:bodyPr wrap="square" rtlCol="0">
            <a:spAutoFit/>
          </a:bodyPr>
          <a:lstStyle/>
          <a:p>
            <a:pPr lvl="0"/>
            <a:r>
              <a:rPr lang="en-AU" sz="1450" b="1" i="1" u="sng" dirty="0" smtClean="0"/>
              <a:t>Learning intention</a:t>
            </a:r>
          </a:p>
          <a:p>
            <a:pPr algn="ctr"/>
            <a:r>
              <a:rPr lang="en-AU" sz="1600" dirty="0"/>
              <a:t>To understand the notion of the state as an actor in Global </a:t>
            </a:r>
            <a:r>
              <a:rPr lang="en-AU" sz="1600" dirty="0" smtClean="0"/>
              <a:t>Politics</a:t>
            </a:r>
            <a:endParaRPr lang="en-AU" sz="1450" b="1" i="1" u="sng" dirty="0" smtClean="0"/>
          </a:p>
          <a:p>
            <a:endParaRPr lang="en-AU" sz="1600" dirty="0"/>
          </a:p>
        </p:txBody>
      </p:sp>
      <p:sp>
        <p:nvSpPr>
          <p:cNvPr id="7" name="TextBox 6"/>
          <p:cNvSpPr txBox="1"/>
          <p:nvPr/>
        </p:nvSpPr>
        <p:spPr>
          <a:xfrm>
            <a:off x="5997828" y="404664"/>
            <a:ext cx="3128620" cy="646331"/>
          </a:xfrm>
          <a:prstGeom prst="rect">
            <a:avLst/>
          </a:prstGeom>
          <a:noFill/>
        </p:spPr>
        <p:txBody>
          <a:bodyPr wrap="square" rtlCol="0">
            <a:spAutoFit/>
          </a:bodyPr>
          <a:lstStyle/>
          <a:p>
            <a:pPr algn="ctr"/>
            <a:r>
              <a:rPr lang="en-AU" b="1" dirty="0" smtClean="0"/>
              <a:t>LEARNING INTENTIONS AND SUCCESS CRITERIA</a:t>
            </a:r>
            <a:endParaRPr lang="en-AU" b="1" dirty="0"/>
          </a:p>
        </p:txBody>
      </p:sp>
      <p:sp>
        <p:nvSpPr>
          <p:cNvPr id="13" name="Content Placeholder 3"/>
          <p:cNvSpPr>
            <a:spLocks noGrp="1"/>
          </p:cNvSpPr>
          <p:nvPr>
            <p:ph sz="half" idx="2"/>
          </p:nvPr>
        </p:nvSpPr>
        <p:spPr>
          <a:xfrm>
            <a:off x="5997828" y="2923082"/>
            <a:ext cx="2926928" cy="3674270"/>
          </a:xfrm>
          <a:ln>
            <a:solidFill>
              <a:srgbClr val="000000"/>
            </a:solidFill>
          </a:ln>
        </p:spPr>
        <p:txBody>
          <a:bodyPr>
            <a:normAutofit/>
          </a:bodyPr>
          <a:lstStyle/>
          <a:p>
            <a:pPr algn="ctr"/>
            <a:r>
              <a:rPr lang="en-US" sz="1450" u="sng" dirty="0" smtClean="0">
                <a:solidFill>
                  <a:srgbClr val="000000"/>
                </a:solidFill>
              </a:rPr>
              <a:t>Success Criteria</a:t>
            </a:r>
          </a:p>
          <a:p>
            <a:r>
              <a:rPr lang="en-AU" sz="1600" b="0" dirty="0">
                <a:solidFill>
                  <a:srgbClr val="000000"/>
                </a:solidFill>
              </a:rPr>
              <a:t>WWBAT identify characteristics of states etc. </a:t>
            </a:r>
          </a:p>
          <a:p>
            <a:r>
              <a:rPr lang="en-AU" sz="1600" b="0" dirty="0">
                <a:solidFill>
                  <a:srgbClr val="000000"/>
                </a:solidFill>
              </a:rPr>
              <a:t>WWBAT define ‘Global Governance’</a:t>
            </a:r>
          </a:p>
          <a:p>
            <a:r>
              <a:rPr lang="en-AU" sz="1600" b="0" dirty="0">
                <a:solidFill>
                  <a:srgbClr val="000000"/>
                </a:solidFill>
              </a:rPr>
              <a:t>WWBAT explain how states operate in global governance</a:t>
            </a:r>
          </a:p>
          <a:p>
            <a:r>
              <a:rPr lang="en-AU" sz="1600" b="0" dirty="0">
                <a:solidFill>
                  <a:srgbClr val="000000"/>
                </a:solidFill>
              </a:rPr>
              <a:t>WWBAT identify potential challenges that face the state system.</a:t>
            </a:r>
            <a:endParaRPr lang="en-US" sz="1600" b="0" dirty="0">
              <a:solidFill>
                <a:srgbClr val="000000"/>
              </a:solidFill>
            </a:endParaRPr>
          </a:p>
        </p:txBody>
      </p:sp>
      <p:sp>
        <p:nvSpPr>
          <p:cNvPr id="6" name="Title 5"/>
          <p:cNvSpPr>
            <a:spLocks noGrp="1"/>
          </p:cNvSpPr>
          <p:nvPr>
            <p:ph type="title"/>
          </p:nvPr>
        </p:nvSpPr>
        <p:spPr>
          <a:xfrm>
            <a:off x="179512" y="-315416"/>
            <a:ext cx="5040560" cy="1371600"/>
          </a:xfrm>
        </p:spPr>
        <p:txBody>
          <a:bodyPr>
            <a:normAutofit/>
          </a:bodyPr>
          <a:lstStyle/>
          <a:p>
            <a:r>
              <a:rPr lang="en-AU" sz="2400" dirty="0" smtClean="0"/>
              <a:t>State system</a:t>
            </a:r>
            <a:endParaRPr lang="en-AU" sz="2400" dirty="0"/>
          </a:p>
        </p:txBody>
      </p:sp>
      <p:sp>
        <p:nvSpPr>
          <p:cNvPr id="4" name="TextBox 3"/>
          <p:cNvSpPr txBox="1"/>
          <p:nvPr/>
        </p:nvSpPr>
        <p:spPr>
          <a:xfrm>
            <a:off x="179512" y="1157718"/>
            <a:ext cx="6120680" cy="369332"/>
          </a:xfrm>
          <a:prstGeom prst="rect">
            <a:avLst/>
          </a:prstGeom>
          <a:noFill/>
        </p:spPr>
        <p:txBody>
          <a:bodyPr wrap="square" rtlCol="0">
            <a:spAutoFit/>
          </a:bodyPr>
          <a:lstStyle/>
          <a:p>
            <a:pPr marL="285750" indent="-285750">
              <a:buFont typeface="Arial" pitchFamily="34" charset="0"/>
              <a:buChar char="•"/>
            </a:pPr>
            <a:r>
              <a:rPr lang="en-AU" dirty="0" smtClean="0"/>
              <a:t>What might be meant by the term state-system?</a:t>
            </a:r>
            <a:endParaRPr lang="en-AU" dirty="0"/>
          </a:p>
        </p:txBody>
      </p:sp>
      <p:sp>
        <p:nvSpPr>
          <p:cNvPr id="8" name="AutoShape 4" descr="data:image/jpeg;base64,/9j/4AAQSkZJRgABAQAAAQABAAD/2wCEAAkGBxQTEhQUExQVFRUXFBgYGBgYGBgYGxsYFhcWGB0aFhQYHCggGB8lHBQZITEiJSkrLi4uFyAzODMsNygtMCsBCgoKDg0OGhAQGywkICQsLDQsNCw0LywtLDAsLCw0LCwsLDQsLCwsKywtLCwsLCwsLCwsLDQ0LiwsLCwsLCwsLP/AABEIALUBFwMBIgACEQEDEQH/xAAbAAEAAgMBAQAAAAAAAAAAAAAABAUBAwYCB//EAD4QAAEDAgQEBAMGBAQHAQAAAAEAAhEDIQQSMUEFUWFxEyKBkQYyoRQjQrHB8BVS0eFDU5LxFjNicqLC0iT/xAAaAQEAAwEBAQAAAAAAAAAAAAAAAQIDBAUG/8QALhEAAgIBBAECBAUFAQAAAAAAAAECEQMEEiExQXGRUaHR8BMyUmGxBRRCgcEV/9oADAMBAAIRAxEAPwD6dwzFeLSa+0kXA2cNR0/pCj4/hbKtQOfmgMixEanl5pVZ8IOvUF9AegieupnlsulWuJrLjW48bE1mxJyX2jlsXjnP+5pgtDWiwgFwHWfK2CDvbdbMP8OOJHiutF4JJzTGp6XV0MEPH8XfJl9ecRytqpapHT7nc+SkdMpNvJz8PQhYDhlOlOQXiJNzGsT+9lNRF0xioqkdUYqKpIIiKxYIiIAiIgCIiAIiIAiIgCIiAIiIAiIgCIiAreMcKFbKZykTcAGx59v6rkMXhXU3ZXawD3B/cehX0FUvxHgs7WvaMxYbgbt3Fr2I+pXFqtOpJzXZwavTKSc49nJIpfEqdMOBpGWOEiZkXIIM31CiLzJKnR5Mo7XQREUEBFOwHCalYFzQIG7iRPa14UvB/D1RxIf93G8B036Gy0jhnKqRrHBklVLspkV7X+GXgnI5rhAibEmbjcdZRWenyL/El6bKv8WXXBsMym3ICC+AX85NxI1jlKnPJ2ify0/S6pzwh81C2rle55dJbmBbcQ6nmAdGbe2i9t4fiQABihAj/BbMARAM87yRsvWxpqNVR7mKNQS6LWmwNsP9zzPMr0sAaTrzWSVoaGCjQsOeAJJAHNUmO4mXWb5W89z/AEVZzUezbDgllfBa1cbTaYLhPqfyWBj6Z/GPy/Nc2iw/HZ6P/nwrtnUsrtOjmnsQVsXJLdTxb26OPvP0Kss/xRnL+nfpl7nToqSjxhw+YB30KsMPxFj94PI2+ui0jkizkyaXLDtexLREWhzhEQoDy54Gq1HEjkVoqvkrUHzOWHRaxGvXktFBeTVQVck5tcHotqqvtDc2UmHbA72Btz1UmlWI7KHFPohwT6JiLAMrKoZhERAEREAXmo2RF/TX0XpEBzRwApvFCo4Op1iS11g5rxYGeZkDryVHjMM6m8tcCCDaREibEd4XdYvCtqNyvE8juOoOyi8S4a19INMlzQA19pkbnod1wZdLae3x19Poedm0dp7fHX0+hxKk8Mph1am0jMC8SOk3nooysOAPAxFMnmQO7mkD81wY1c0v3PNxJOcU/ijtgIsLBZRVeO47TpPLCHucImANwDub6he3KcYK5M+gnOMFcnRaIotcVHtb4bgyRJJEnTTLoihzfhN+31Ic2uot+31K9vHGitUa+GsbIDrnQjWBbe+lgpreL0CYFVlwDraDF503VG2aL6rmsa+nmDr8hfMx0bF3pHNW2GwOHqNkU6Wt8oiHAgm8A6rLDkbtN8menyXak+bf8kocQpf5jNY+Ya9pXvGYZtRj6b/le0tdeLEQRI0stH8JoX+5p3BB8jdHajTQ8lH4xjY8jdfxH9FtKW1WztxYnkkoxKDGcNpGWsNTIBA+8cbAEeWdBBj0CjnhbIIl5Dg0GXnYgyORkT781PWFxybZ7sccYR2owxsAC57qi/4nbLgKZ8riJccoMCqQZjTLTpvJ2bWHJXxMXNgkDooLtPwUn/EH3jqeRkgtGbxDkJIpn5yzT7yJEmQJAzCdbPiacoFIguiM7sog5LhwaZ+cg7jLyIKvsojaFktB1CEU/iUlX4ia0OzMu1xENdmPlLZjyiTkcXwJs2NdLsFMo5IEJVkrC497NDI5H9OSusHjm1NLHkf05rmyVlrtwdOS0hkcTnzaWGTnpnWrViXwO6h8M4hn8rvm2PP+624h0nsuzG1LlHkPFKE9sjWqytwCg4klplxJMPe27iCT5XCCSNVZot2rNCBT4RSaHBuYZjc53E/MHWJNrhT0REknZFK7NlKrHZSwZUBbKNWOyrKNlJwvlExFgGVlZGIREQBERAYKELKIDmuIfDZkmibfyn/1P9fdUNeg5hh7S09bex39F9DXirTDhDgCORE/muLJo4y5jwcOXQwlzHj+Dk3fElXKAMocNXRJOmxsDr77KHw9hq125jq7M4mNr/pHquyxGApvZkLQG7QIjqI0VFivhgiTTfNtHCD76LLLgy2m3uSMMunzWm3uSOhpYhrvlcD639llcJhMOTUDPMHSRbUEA/0Raw1UpL8pvj1c5q9nzOm+IWANpkPyOa6Gm5N4BgDU6Lx8NYlpNRjdAcwtEzMwJNrCJvBEq48IEybmCOwMSB/pHsovDuHsokhgN9zsLWnfmtHjl+Kpro1eKX4ymuvPsV1Z2Opskuw74aLuziXEiZDW7fKIjmeSr2PcRL4zG5iYk8pXTcQoF7C0ayD7LnX0iCQRdMqd0j3dDKCi22rPKLOU8isELHa0egpxfTNdakHCDzB9WkOB9wFDPCKZmS8ySTLzv+n9+ZVgiglogs4VTE/NeJlxIsQ6wOlwFLpU8oAkmBF7n3XpZQUYUCtwim57nnOHOjNDnAGAALaaBWCwgor3cGpH+e5kjMYJiLjeApNHCNa4uEyYm9vKIFuykIhNIy10GRqFcUKuZoPv3VMrHhh8p7/oF06aVSo5dXFOF/AmIigcVr1mmkKLQ4uqQ7MCQGhjnSSHDLcATfXQrubo80noufwfFsQ9wa5gZmpEgmlVAZWOSKT7+bLmMvEB20QVofxvF5WuGHgPaxwJa85M7S7JUYCDmaC0EixIeIbaa70KOnRc/V4viBnAph5gZCKdQNLnsOUFxcfxxmtDWkXO11g62emx5aWlzQS12rSRdp6g29FZOwSqNWOylgyoC2UasdlWUbM5wvlExFgGVlZGIREQBERAEREAREQFPxTg5c41aTi2pbeBpl1iRZFcIueWng3fK9DnlpYSd8r0ZR0+Lklv3lLzxlbDiQSQA1zgbGd4hSeIh4oRm87nNBcBbzOGwvG25VZwnDvpupkMJZVaA8R8rmk3d2jorupg7nIWsBbBhgPmuQ70J5LPHvnF2Z4t84O/u/v9qKviuPyuyOkANGmhPpr7KPTrNMQddNdlL4lw12VznPz2GYlrQRAPmMC4010jVcg3FVsmX7PVMFpIAaSC5oMSSOf7JhavLkh4tfP+SZTyxfVr5/ydQq08aaC4ObUGV5b8pMwYkRsqV3FKlMkCnVs4iGgkWJEmbbT6qxwHHi5wa+k9sz5iAAIjW/X6Jj1sZcPgjHq4v8yok1OL04d5Xktm2Q65S6BOpsfUdROXcQp5oyv+VpnKY83XpLZ5Zh1iU/EMAjMB2MeyxQrGJNhNieU7j96rZyi3TpnTHU7XUX7M8YR4qNDhItcOEEd1sNIrTjuKMpEh+b5ZECZ1sI3tvAuLrx/G6P8AMf8AQ/8A+UeHGztjrcy82biFgrFLidNxaAT5hLSQQDdwi+hlhsddpUwNG4n6H3WT036WdMP6gnxNexAxBdkdkjPlOUHTNFp6TChCpifL5GG5zX2gRHK/fTqugGDYdHH6L03hw3JWf9vkOlarG12U2CdVM+I1o0gNM3l0jrbL9Vf4OllbB11KzQoNF2++q2hdOHDsds5s+o3raujKIi6TmMLKwVlCAiIhIREQGyjVjspYMqAtlGrHZUlGzOcL5RMRYBlZWRiEREAREQArRhKrnNGdhY6LixjpI1W9FFckVyERFJJXU8a/IXltNrRJPmdNtQWZAZn6rODr1XmS0NZtNieuTUepHZT3NB1E7+oUSrxSk14pl4zabwDyJ0Cxa21ukYtbacpf8JBYZHmsJtGvKTyF+9vWHX4YLlliTJG39lScd4ofFc1hMBuUkOdE6y0NIFuffovXCuKV6lRjS6QCC45RMSBeNpI/MrNaqKntRj/dw37K8kfGcGqiXaknYQPeVqpcMlvmMO20I9V1+OqllN7hq1jiO4BKp+BVW1aIpuIztkN55REH6x6KHhwrKk139+5SWnwrKk/K+/8AZVYbEZBke2I0tb35qebiDoR+a18ZreAx7nNLi2IaPxFxDWhs7kkAd1R0/idrjOQNaDTEuqZTFXEeCCWRpEPvziy6scdi2t2jpx4pRVXaLvI5swbWgXOm0dv9itlGrm6dPy+iosf8UNp+JlpueGF1wbODadRxcDFwH0nMMTGqP+IsonIz/HH/ADQXE0QSAQGyM2U62EcyAbKk+HwWWJp8dHQysKnp1WYrNBqUyx7mhzTlJaQQHgkfK4TDhy1spLOFw4Hxa55gvsfK5t7f9RNt4OwV07LFg1xBkKbRq5u6of4ULRVrNAIMNcALRbKGw0GLxGp3Vkx8GVZF4y2mX8IYSTmqNnMYa8gS8lxMDqfotnD+HilOVzzP8zs15JJHcm6lgqFjBVdBpEMcM0h4kGRYnLyI5xc7wQ4R0WeMXgarnFzK7mAuaS3LmHliwl1gYMxEyvFPA1wR/wDqJG4NJlzAGoMNFjAA3MyvXhYn/MpHT8Lh3Gv7vraLJKJCIisQEREJIWP4pTo5fFdlzuDW2JkkgbafNv1K8fxrDwD4rIIkGYBAm8+h9ipzmA6gHuAdV4+zMkHI2QIByiwJBgcrgH0VeSDRT4rRc4NFRuY6DfUDTu4e63YTFMqNDmGQY+om421XoUG6hrbdB+9l6awDQAdgAp5JN1GrHZSwZUBbKNWOyrKN8mc4XyiYiwDKysjEIiIAiIgCIiAqPiDiZpBoYRmdPoI1vbXnyXIPdJJOpMrNSoXGXEuPMkk+5XleJmzPJK/B4GfO8sr8Be6NVzTLSWnmF4RYmCdFzV4+59J7HDzOAaCNI/ESOZHoq/htfw6rHcnCexsfoSoyLR5ZNpt9Gks05NSb5R9AxOHDx12P72VNVpFpgiCq/gHFPDdleTkIgDUAkjQbbrqsThw8QfQ8l7OnzrJGz28OZZo2iiRbcRQLDB9DsVpcJELqNDxVpTB3EctJBj6KJX4W1zi8VKrC6Ccj8oMAAbevcnmpVPNMHbfn/Q/RbQIsFSNPmisHzaKutwkwSK2IJywPvBIvNvLE9Sp1J51O8WtafW/9l6xDHFrg05XEEA8jzWnCUagc7M4ObJyjeJtM9LeiOPNktNu7LmgfKOy9yvFEggQQQLWvcdVsWiOxdBasRTzNImJ37Gb9DEHoVtRSWK1vD6mdrjiHw1+bLlaARplO8QT+wI9UagpSx9YEwCM9rG0ZiYPynqp4C04jC03/ADsY+NMzQ78wq0QahxOjcGrTBv8AjbsSJubaKRRrtdmyuByuLXdCDBBG2i1OwFIgjw2QTJhoEkc41/W4WxmHaHFwa0OOpAAJkzc73JPqisGjG8PFRzXZ3sc0OAcwgGHRIJIM6KKeBgiDXxJEQZqm4625K2VZjMBWdUL6eJdTEAZMjXtFwSYcdTlidgTF7o0iT27hQJaTVrS1xI8+s5ZaSBMeX6nmtuCwIplxFSo7NEh7g64AGbSxgX5qIMDicxnFQ2TAFKmTBaIkxsRPWT0iVhsNVa4F1cvaARlLGAknLcuaBpBsB+LeAi9ATERFYGyjVjspYMqAt2HqRbmqSj5M5xvklIiLIxCIiAIiID5wiIvnj5kgnDVr/fCDm/AJGYk2PSYHYa3nFTDViZFYC1vJuRqQCJvop8opsvvf7eyCIigoF1XwtjHPa5rjOSI5wZ1PSwXKrofhCneo7o0e8n9B7rp0jayqjq0TazKjpKlMOEESFQ8Z4NVcG+DVLIcHGwdIH4SLSO0FdAi9iz3Dj24Wt5g+qCJbAyZCI+YOc0yZ2iI6rR9jxEOnECTypxG1vNpb8+cjs61MEXAPcKB4TeQ9lpHktGLZQ08HiC4HxgRIkeGNJBIkEXIETtJV3RoRfdbQEKulRpGCXJW4jgdJ+f5wXZrh5sXmSWgyBc8oueZmZgsK2k3K3MRJPmJJk63P5LxiuIUqbmtqVGsLg5wzGBDYkkmwAzNEndw5rH8So/51Lb8bdyAN9yQPUKOEaEtFEZxOiQ4iqw5QSYIJAaJJLRfTopNOoHAOaQQRIIMgg6EEahTYPSIikEHGcNFR+fxKrDly+R2W0zy169AtI4K3y/fVzlIMGpIcRJ84iDcz7chFosQopAj4PCCnmhzyHOLocZALrnLaQOnUqSiIDBWURSQEREJCxKrftleQPs8zq7O0AXOxJJsB6le24muWg+BDi8At8RpOUtJLpsLGBG8Huq2C+pukAr0qijjcTDR9lLfM0EmowwJGZ2UHkSQJ297dY2czCIiEBERAcePhytb5P9Rt3srzD8AotAluc83E/kLK0Rc8NLjj4v1ObHpMUOav1NL8IwtyljS3lAj2XL8V4PlqgNhrHAmTo0NEmSfouuXitSDgWmYOsEj6i6nLgjkRbNp45FR88e2DBBHQ6rC6T4i4UfK+kydQ7LcnkSNXb31XPGk6CYMAwbGxOx5LysuJwlTPFzYZY5OLPC7vhOBFGmG7m7v+6BPoud4JwqoalOo5sMnNJI20Ma6wuuXbosVXJr0PQ0GGrnJehpxlEvYWhxYTHmbqIINvZVtLhVcNaDi3ktiCWN2a5pzbvmQbnVvO6uEXdR6VlQeHVWsj7S8kVM4JaD5YILDe7TM9NotGxz8olx0Fzt1PQKZijYBRSJWsFxwawugDOiyqWjjm0XvpuJyN+WBOvmj/AMo9FcU3SAYiQD7quLMp8eV2Uw5o5OPK7XwPFbDMfGZjXRpmaDHadFrfw6idaVM6asadBA22FlJRa0bmhmCpjSmwWIs1os7Uab7rZSpNaIa0NHIAAewXtEAREUgIiIAiIAgCLY2gey2Nw3MqrkirkkR1kAnRS20QNlsVXMo8nwIjaB7KRTpAL2iq5NlHJsIiKpUIiIAiIgCIiAIiIAoHFMZ4IDnNLmOOVwtaxvG86XOwU9aMdhG1WFjpg7jUEbhUyJuL29lMik4vb2R+E4/xg9wkAOgAxI8o5df3ynqLw7Atosytk3kk7mAP0UpMakord2Makord2ERFcuRcUb+iruIY4UgCbyYjpufT9Vt4vjm0rm5Og5xHsFR4Wm7EvLnkZWxaDEHYX6arPLnqseP8z+Rnm1DjWLH+d/L1N2FwQdVFTLlpkZocQZc4be8+iu3uAuTA62UTiXDKddrW1AYa4OblJaQ4AgEObcWJWunwemM0Gp5sky9zh5CDAa4lrQYuAIO62xYljTS8nRhwRxJpeeywWFUt4Czd1XkD4jpgGdTeTAnnCm4Lh7KRcW5iXRMkmzcxAE7DMfy2WibNiUi9tok7LY3DcyjkirkkaEAUxtAd17AVXMo8iIjaJOy2Nw3MqQiq5sq5s1totGy2AIirZVtsIiIQEREAREQBERAEREAREQBERAEREAREQBERAEREBUcY4aKhBPvew6bT3TCYVtNuVvqdyeZVusBo5JFRUt1ciMYKW+uSG2kTstjcMdypKKzmy7yM1NoDutgaBosoqttlW2wiIhAREQBERAEREAREQBERAEREAREQBERAEREAREQBERAEREAREQBERAYcFlEQBERAEREAREQBERAEREAREQBERAEREAREQBERAEREARE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841605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97828" y="1157718"/>
            <a:ext cx="2926928" cy="1300356"/>
          </a:xfrm>
          <a:prstGeom prst="rect">
            <a:avLst/>
          </a:prstGeom>
          <a:noFill/>
          <a:ln>
            <a:solidFill>
              <a:schemeClr val="tx2"/>
            </a:solidFill>
          </a:ln>
        </p:spPr>
        <p:txBody>
          <a:bodyPr wrap="square" rtlCol="0">
            <a:spAutoFit/>
          </a:bodyPr>
          <a:lstStyle/>
          <a:p>
            <a:pPr lvl="0"/>
            <a:r>
              <a:rPr lang="en-AU" sz="1450" b="1" i="1" u="sng" dirty="0" smtClean="0"/>
              <a:t>Learning intention</a:t>
            </a:r>
          </a:p>
          <a:p>
            <a:pPr algn="ctr"/>
            <a:r>
              <a:rPr lang="en-AU" sz="1600" dirty="0"/>
              <a:t>To understand the notion of the state as an actor in Global </a:t>
            </a:r>
            <a:r>
              <a:rPr lang="en-AU" sz="1600" dirty="0" smtClean="0"/>
              <a:t>Politics</a:t>
            </a:r>
            <a:endParaRPr lang="en-AU" sz="1450" b="1" i="1" u="sng" dirty="0" smtClean="0"/>
          </a:p>
          <a:p>
            <a:endParaRPr lang="en-AU" sz="1600" dirty="0"/>
          </a:p>
        </p:txBody>
      </p:sp>
      <p:sp>
        <p:nvSpPr>
          <p:cNvPr id="7" name="TextBox 6"/>
          <p:cNvSpPr txBox="1"/>
          <p:nvPr/>
        </p:nvSpPr>
        <p:spPr>
          <a:xfrm>
            <a:off x="5997828" y="404664"/>
            <a:ext cx="3128620" cy="646331"/>
          </a:xfrm>
          <a:prstGeom prst="rect">
            <a:avLst/>
          </a:prstGeom>
          <a:noFill/>
        </p:spPr>
        <p:txBody>
          <a:bodyPr wrap="square" rtlCol="0">
            <a:spAutoFit/>
          </a:bodyPr>
          <a:lstStyle/>
          <a:p>
            <a:pPr algn="ctr"/>
            <a:r>
              <a:rPr lang="en-AU" b="1" dirty="0" smtClean="0"/>
              <a:t>LEARNING INTENTIONS AND SUCCESS CRITERIA</a:t>
            </a:r>
            <a:endParaRPr lang="en-AU" b="1" dirty="0"/>
          </a:p>
        </p:txBody>
      </p:sp>
      <p:sp>
        <p:nvSpPr>
          <p:cNvPr id="13" name="Content Placeholder 3"/>
          <p:cNvSpPr>
            <a:spLocks noGrp="1"/>
          </p:cNvSpPr>
          <p:nvPr>
            <p:ph sz="half" idx="2"/>
          </p:nvPr>
        </p:nvSpPr>
        <p:spPr>
          <a:xfrm>
            <a:off x="5997828" y="2923082"/>
            <a:ext cx="2926928" cy="3674270"/>
          </a:xfrm>
          <a:ln>
            <a:solidFill>
              <a:srgbClr val="000000"/>
            </a:solidFill>
          </a:ln>
        </p:spPr>
        <p:txBody>
          <a:bodyPr>
            <a:normAutofit/>
          </a:bodyPr>
          <a:lstStyle/>
          <a:p>
            <a:pPr algn="ctr"/>
            <a:r>
              <a:rPr lang="en-US" sz="1450" u="sng" dirty="0" smtClean="0">
                <a:solidFill>
                  <a:srgbClr val="000000"/>
                </a:solidFill>
              </a:rPr>
              <a:t>Success Criteria</a:t>
            </a:r>
          </a:p>
          <a:p>
            <a:r>
              <a:rPr lang="en-AU" sz="1600" b="0" dirty="0">
                <a:solidFill>
                  <a:srgbClr val="000000"/>
                </a:solidFill>
              </a:rPr>
              <a:t>WWBAT identify characteristics of states etc. </a:t>
            </a:r>
          </a:p>
          <a:p>
            <a:r>
              <a:rPr lang="en-AU" sz="1600" b="0" dirty="0">
                <a:solidFill>
                  <a:srgbClr val="000000"/>
                </a:solidFill>
              </a:rPr>
              <a:t>WWBAT define ‘Global Governance’</a:t>
            </a:r>
          </a:p>
          <a:p>
            <a:r>
              <a:rPr lang="en-AU" sz="1600" b="0" dirty="0">
                <a:solidFill>
                  <a:srgbClr val="000000"/>
                </a:solidFill>
              </a:rPr>
              <a:t>WWBAT explain how states operate in global governance</a:t>
            </a:r>
          </a:p>
          <a:p>
            <a:r>
              <a:rPr lang="en-AU" sz="1600" b="0" dirty="0">
                <a:solidFill>
                  <a:srgbClr val="000000"/>
                </a:solidFill>
              </a:rPr>
              <a:t>WWBAT identify potential challenges that face the state system.</a:t>
            </a:r>
            <a:endParaRPr lang="en-US" sz="1600" b="0" dirty="0">
              <a:solidFill>
                <a:srgbClr val="000000"/>
              </a:solidFill>
            </a:endParaRPr>
          </a:p>
        </p:txBody>
      </p:sp>
      <p:sp>
        <p:nvSpPr>
          <p:cNvPr id="6" name="Title 5"/>
          <p:cNvSpPr>
            <a:spLocks noGrp="1"/>
          </p:cNvSpPr>
          <p:nvPr>
            <p:ph type="title"/>
          </p:nvPr>
        </p:nvSpPr>
        <p:spPr>
          <a:xfrm>
            <a:off x="179512" y="-315416"/>
            <a:ext cx="5040560" cy="1371600"/>
          </a:xfrm>
        </p:spPr>
        <p:txBody>
          <a:bodyPr>
            <a:normAutofit/>
          </a:bodyPr>
          <a:lstStyle/>
          <a:p>
            <a:r>
              <a:rPr lang="en-AU" sz="2400" dirty="0" smtClean="0"/>
              <a:t>Success criteria 1</a:t>
            </a:r>
            <a:endParaRPr lang="en-AU" sz="2400" dirty="0"/>
          </a:p>
        </p:txBody>
      </p:sp>
      <p:sp>
        <p:nvSpPr>
          <p:cNvPr id="8" name="AutoShape 4" descr="data:image/jpeg;base64,/9j/4AAQSkZJRgABAQAAAQABAAD/2wCEAAkGBxQTEhQUExQVFRUXFBgYGBgYGBgYGxsYFhcWGB0aFhQYHCggGB8lHBQZITEiJSkrLi4uFyAzODMsNygtMCsBCgoKDg0OGhAQGywkICQsLDQsNCw0LywtLDAsLCw0LCwsLDQsLCwsKywtLCwsLCwsLCwsLDQ0LiwsLCwsLCwsLP/AABEIALUBFwMBIgACEQEDEQH/xAAbAAEAAgMBAQAAAAAAAAAAAAAABAUBAwYCB//EAD4QAAEDAgQEBAMGBAQHAQAAAAEAAhEDIQQSMUEFUWFxEyKBkQYyoRQjQrHB8BVS0eFDU5LxFjNicqLC0iT/xAAaAQEAAwEBAQAAAAAAAAAAAAAAAQIDBAUG/8QALhEAAgIBBAECBAUFAQAAAAAAAAECEQMEEiExQXGRUaHR8BMyUmGxBRRCgcEV/9oADAMBAAIRAxEAPwD6dwzFeLSa+0kXA2cNR0/pCj4/hbKtQOfmgMixEanl5pVZ8IOvUF9AegieupnlsulWuJrLjW48bE1mxJyX2jlsXjnP+5pgtDWiwgFwHWfK2CDvbdbMP8OOJHiutF4JJzTGp6XV0MEPH8XfJl9ecRytqpapHT7nc+SkdMpNvJz8PQhYDhlOlOQXiJNzGsT+9lNRF0xioqkdUYqKpIIiKxYIiIAiIgCIiAIiIAiIgCIiAIiIAiIgCIiAreMcKFbKZykTcAGx59v6rkMXhXU3ZXawD3B/cehX0FUvxHgs7WvaMxYbgbt3Fr2I+pXFqtOpJzXZwavTKSc49nJIpfEqdMOBpGWOEiZkXIIM31CiLzJKnR5Mo7XQREUEBFOwHCalYFzQIG7iRPa14UvB/D1RxIf93G8B036Gy0jhnKqRrHBklVLspkV7X+GXgnI5rhAibEmbjcdZRWenyL/El6bKv8WXXBsMym3ICC+AX85NxI1jlKnPJ2ify0/S6pzwh81C2rle55dJbmBbcQ6nmAdGbe2i9t4fiQABihAj/BbMARAM87yRsvWxpqNVR7mKNQS6LWmwNsP9zzPMr0sAaTrzWSVoaGCjQsOeAJJAHNUmO4mXWb5W89z/AEVZzUezbDgllfBa1cbTaYLhPqfyWBj6Z/GPy/Nc2iw/HZ6P/nwrtnUsrtOjmnsQVsXJLdTxb26OPvP0Kss/xRnL+nfpl7nToqSjxhw+YB30KsMPxFj94PI2+ui0jkizkyaXLDtexLREWhzhEQoDy54Gq1HEjkVoqvkrUHzOWHRaxGvXktFBeTVQVck5tcHotqqvtDc2UmHbA72Btz1UmlWI7KHFPohwT6JiLAMrKoZhERAEREAXmo2RF/TX0XpEBzRwApvFCo4Op1iS11g5rxYGeZkDryVHjMM6m8tcCCDaREibEd4XdYvCtqNyvE8juOoOyi8S4a19INMlzQA19pkbnod1wZdLae3x19Poedm0dp7fHX0+hxKk8Mph1am0jMC8SOk3nooysOAPAxFMnmQO7mkD81wY1c0v3PNxJOcU/ijtgIsLBZRVeO47TpPLCHucImANwDub6he3KcYK5M+gnOMFcnRaIotcVHtb4bgyRJJEnTTLoihzfhN+31Ic2uot+31K9vHGitUa+GsbIDrnQjWBbe+lgpreL0CYFVlwDraDF503VG2aL6rmsa+nmDr8hfMx0bF3pHNW2GwOHqNkU6Wt8oiHAgm8A6rLDkbtN8menyXak+bf8kocQpf5jNY+Ya9pXvGYZtRj6b/le0tdeLEQRI0stH8JoX+5p3BB8jdHajTQ8lH4xjY8jdfxH9FtKW1WztxYnkkoxKDGcNpGWsNTIBA+8cbAEeWdBBj0CjnhbIIl5Dg0GXnYgyORkT781PWFxybZ7sccYR2owxsAC57qi/4nbLgKZ8riJccoMCqQZjTLTpvJ2bWHJXxMXNgkDooLtPwUn/EH3jqeRkgtGbxDkJIpn5yzT7yJEmQJAzCdbPiacoFIguiM7sog5LhwaZ+cg7jLyIKvsojaFktB1CEU/iUlX4ia0OzMu1xENdmPlLZjyiTkcXwJs2NdLsFMo5IEJVkrC497NDI5H9OSusHjm1NLHkf05rmyVlrtwdOS0hkcTnzaWGTnpnWrViXwO6h8M4hn8rvm2PP+624h0nsuzG1LlHkPFKE9sjWqytwCg4klplxJMPe27iCT5XCCSNVZot2rNCBT4RSaHBuYZjc53E/MHWJNrhT0REknZFK7NlKrHZSwZUBbKNWOyrKNlJwvlExFgGVlZGIREQBERAYKELKIDmuIfDZkmibfyn/1P9fdUNeg5hh7S09bex39F9DXirTDhDgCORE/muLJo4y5jwcOXQwlzHj+Dk3fElXKAMocNXRJOmxsDr77KHw9hq125jq7M4mNr/pHquyxGApvZkLQG7QIjqI0VFivhgiTTfNtHCD76LLLgy2m3uSMMunzWm3uSOhpYhrvlcD639llcJhMOTUDPMHSRbUEA/0Raw1UpL8pvj1c5q9nzOm+IWANpkPyOa6Gm5N4BgDU6Lx8NYlpNRjdAcwtEzMwJNrCJvBEq48IEybmCOwMSB/pHsovDuHsokhgN9zsLWnfmtHjl+Kpro1eKX4ymuvPsV1Z2Opskuw74aLuziXEiZDW7fKIjmeSr2PcRL4zG5iYk8pXTcQoF7C0ayD7LnX0iCQRdMqd0j3dDKCi22rPKLOU8isELHa0egpxfTNdakHCDzB9WkOB9wFDPCKZmS8ySTLzv+n9+ZVgiglogs4VTE/NeJlxIsQ6wOlwFLpU8oAkmBF7n3XpZQUYUCtwim57nnOHOjNDnAGAALaaBWCwgor3cGpH+e5kjMYJiLjeApNHCNa4uEyYm9vKIFuykIhNIy10GRqFcUKuZoPv3VMrHhh8p7/oF06aVSo5dXFOF/AmIigcVr1mmkKLQ4uqQ7MCQGhjnSSHDLcATfXQrubo80noufwfFsQ9wa5gZmpEgmlVAZWOSKT7+bLmMvEB20QVofxvF5WuGHgPaxwJa85M7S7JUYCDmaC0EixIeIbaa70KOnRc/V4viBnAph5gZCKdQNLnsOUFxcfxxmtDWkXO11g62emx5aWlzQS12rSRdp6g29FZOwSqNWOylgyoC2UasdlWUbM5wvlExFgGVlZGIREQBERAEREAREQFPxTg5c41aTi2pbeBpl1iRZFcIueWng3fK9DnlpYSd8r0ZR0+Lklv3lLzxlbDiQSQA1zgbGd4hSeIh4oRm87nNBcBbzOGwvG25VZwnDvpupkMJZVaA8R8rmk3d2jorupg7nIWsBbBhgPmuQ70J5LPHvnF2Z4t84O/u/v9qKviuPyuyOkANGmhPpr7KPTrNMQddNdlL4lw12VznPz2GYlrQRAPmMC4010jVcg3FVsmX7PVMFpIAaSC5oMSSOf7JhavLkh4tfP+SZTyxfVr5/ydQq08aaC4ObUGV5b8pMwYkRsqV3FKlMkCnVs4iGgkWJEmbbT6qxwHHi5wa+k9sz5iAAIjW/X6Jj1sZcPgjHq4v8yok1OL04d5Xktm2Q65S6BOpsfUdROXcQp5oyv+VpnKY83XpLZ5Zh1iU/EMAjMB2MeyxQrGJNhNieU7j96rZyi3TpnTHU7XUX7M8YR4qNDhItcOEEd1sNIrTjuKMpEh+b5ZECZ1sI3tvAuLrx/G6P8AMf8AQ/8A+UeHGztjrcy82biFgrFLidNxaAT5hLSQQDdwi+hlhsddpUwNG4n6H3WT036WdMP6gnxNexAxBdkdkjPlOUHTNFp6TChCpifL5GG5zX2gRHK/fTqugGDYdHH6L03hw3JWf9vkOlarG12U2CdVM+I1o0gNM3l0jrbL9Vf4OllbB11KzQoNF2++q2hdOHDsds5s+o3raujKIi6TmMLKwVlCAiIhIREQGyjVjspYMqAtlGrHZUlGzOcL5RMRYBlZWRiEREAREQArRhKrnNGdhY6LixjpI1W9FFckVyERFJJXU8a/IXltNrRJPmdNtQWZAZn6rODr1XmS0NZtNieuTUepHZT3NB1E7+oUSrxSk14pl4zabwDyJ0Cxa21ukYtbacpf8JBYZHmsJtGvKTyF+9vWHX4YLlliTJG39lScd4ofFc1hMBuUkOdE6y0NIFuffovXCuKV6lRjS6QCC45RMSBeNpI/MrNaqKntRj/dw37K8kfGcGqiXaknYQPeVqpcMlvmMO20I9V1+OqllN7hq1jiO4BKp+BVW1aIpuIztkN55REH6x6KHhwrKk139+5SWnwrKk/K+/8AZVYbEZBke2I0tb35qebiDoR+a18ZreAx7nNLi2IaPxFxDWhs7kkAd1R0/idrjOQNaDTEuqZTFXEeCCWRpEPvziy6scdi2t2jpx4pRVXaLvI5swbWgXOm0dv9itlGrm6dPy+iosf8UNp+JlpueGF1wbODadRxcDFwH0nMMTGqP+IsonIz/HH/ADQXE0QSAQGyM2U62EcyAbKk+HwWWJp8dHQysKnp1WYrNBqUyx7mhzTlJaQQHgkfK4TDhy1spLOFw4Hxa55gvsfK5t7f9RNt4OwV07LFg1xBkKbRq5u6of4ULRVrNAIMNcALRbKGw0GLxGp3Vkx8GVZF4y2mX8IYSTmqNnMYa8gS8lxMDqfotnD+HilOVzzP8zs15JJHcm6lgqFjBVdBpEMcM0h4kGRYnLyI5xc7wQ4R0WeMXgarnFzK7mAuaS3LmHliwl1gYMxEyvFPA1wR/wDqJG4NJlzAGoMNFjAA3MyvXhYn/MpHT8Lh3Gv7vraLJKJCIisQEREJIWP4pTo5fFdlzuDW2JkkgbafNv1K8fxrDwD4rIIkGYBAm8+h9ipzmA6gHuAdV4+zMkHI2QIByiwJBgcrgH0VeSDRT4rRc4NFRuY6DfUDTu4e63YTFMqNDmGQY+om421XoUG6hrbdB+9l6awDQAdgAp5JN1GrHZSwZUBbKNWOyrKN8mc4XyiYiwDKysjEIiIAiIgCIiAqPiDiZpBoYRmdPoI1vbXnyXIPdJJOpMrNSoXGXEuPMkk+5XleJmzPJK/B4GfO8sr8Be6NVzTLSWnmF4RYmCdFzV4+59J7HDzOAaCNI/ESOZHoq/htfw6rHcnCexsfoSoyLR5ZNpt9Gks05NSb5R9AxOHDx12P72VNVpFpgiCq/gHFPDdleTkIgDUAkjQbbrqsThw8QfQ8l7OnzrJGz28OZZo2iiRbcRQLDB9DsVpcJELqNDxVpTB3EctJBj6KJX4W1zi8VKrC6Ccj8oMAAbevcnmpVPNMHbfn/Q/RbQIsFSNPmisHzaKutwkwSK2IJywPvBIvNvLE9Sp1J51O8WtafW/9l6xDHFrg05XEEA8jzWnCUagc7M4ObJyjeJtM9LeiOPNktNu7LmgfKOy9yvFEggQQQLWvcdVsWiOxdBasRTzNImJ37Gb9DEHoVtRSWK1vD6mdrjiHw1+bLlaARplO8QT+wI9UagpSx9YEwCM9rG0ZiYPynqp4C04jC03/ADsY+NMzQ78wq0QahxOjcGrTBv8AjbsSJubaKRRrtdmyuByuLXdCDBBG2i1OwFIgjw2QTJhoEkc41/W4WxmHaHFwa0OOpAAJkzc73JPqisGjG8PFRzXZ3sc0OAcwgGHRIJIM6KKeBgiDXxJEQZqm4625K2VZjMBWdUL6eJdTEAZMjXtFwSYcdTlidgTF7o0iT27hQJaTVrS1xI8+s5ZaSBMeX6nmtuCwIplxFSo7NEh7g64AGbSxgX5qIMDicxnFQ2TAFKmTBaIkxsRPWT0iVhsNVa4F1cvaARlLGAknLcuaBpBsB+LeAi9ATERFYGyjVjspYMqAt2HqRbmqSj5M5xvklIiLIxCIiAIiID5wiIvnj5kgnDVr/fCDm/AJGYk2PSYHYa3nFTDViZFYC1vJuRqQCJvop8opsvvf7eyCIigoF1XwtjHPa5rjOSI5wZ1PSwXKrofhCneo7o0e8n9B7rp0jayqjq0TazKjpKlMOEESFQ8Z4NVcG+DVLIcHGwdIH4SLSO0FdAi9iz3Dj24Wt5g+qCJbAyZCI+YOc0yZ2iI6rR9jxEOnECTypxG1vNpb8+cjs61MEXAPcKB4TeQ9lpHktGLZQ08HiC4HxgRIkeGNJBIkEXIETtJV3RoRfdbQEKulRpGCXJW4jgdJ+f5wXZrh5sXmSWgyBc8oueZmZgsK2k3K3MRJPmJJk63P5LxiuIUqbmtqVGsLg5wzGBDYkkmwAzNEndw5rH8So/51Lb8bdyAN9yQPUKOEaEtFEZxOiQ4iqw5QSYIJAaJJLRfTopNOoHAOaQQRIIMgg6EEahTYPSIikEHGcNFR+fxKrDly+R2W0zy169AtI4K3y/fVzlIMGpIcRJ84iDcz7chFosQopAj4PCCnmhzyHOLocZALrnLaQOnUqSiIDBWURSQEREJCxKrftleQPs8zq7O0AXOxJJsB6le24muWg+BDi8At8RpOUtJLpsLGBG8Huq2C+pukAr0qijjcTDR9lLfM0EmowwJGZ2UHkSQJ297dY2czCIiEBERAcePhytb5P9Rt3srzD8AotAluc83E/kLK0Rc8NLjj4v1ObHpMUOav1NL8IwtyljS3lAj2XL8V4PlqgNhrHAmTo0NEmSfouuXitSDgWmYOsEj6i6nLgjkRbNp45FR88e2DBBHQ6rC6T4i4UfK+kydQ7LcnkSNXb31XPGk6CYMAwbGxOx5LysuJwlTPFzYZY5OLPC7vhOBFGmG7m7v+6BPoud4JwqoalOo5sMnNJI20Ma6wuuXbosVXJr0PQ0GGrnJehpxlEvYWhxYTHmbqIINvZVtLhVcNaDi3ktiCWN2a5pzbvmQbnVvO6uEXdR6VlQeHVWsj7S8kVM4JaD5YILDe7TM9NotGxz8olx0Fzt1PQKZijYBRSJWsFxwawugDOiyqWjjm0XvpuJyN+WBOvmj/AMo9FcU3SAYiQD7quLMp8eV2Uw5o5OPK7XwPFbDMfGZjXRpmaDHadFrfw6idaVM6asadBA22FlJRa0bmhmCpjSmwWIs1os7Uab7rZSpNaIa0NHIAAewXtEAREUgIiIAiIAgCLY2gey2Nw3MqrkirkkR1kAnRS20QNlsVXMo8nwIjaB7KRTpAL2iq5NlHJsIiKpUIiIAiIgCIiAIiIAoHFMZ4IDnNLmOOVwtaxvG86XOwU9aMdhG1WFjpg7jUEbhUyJuL29lMik4vb2R+E4/xg9wkAOgAxI8o5df3ynqLw7Atosytk3kk7mAP0UpMakord2Makord2ERFcuRcUb+iruIY4UgCbyYjpufT9Vt4vjm0rm5Og5xHsFR4Wm7EvLnkZWxaDEHYX6arPLnqseP8z+Rnm1DjWLH+d/L1N2FwQdVFTLlpkZocQZc4be8+iu3uAuTA62UTiXDKddrW1AYa4OblJaQ4AgEObcWJWunwemM0Gp5sky9zh5CDAa4lrQYuAIO62xYljTS8nRhwRxJpeeywWFUt4Czd1XkD4jpgGdTeTAnnCm4Lh7KRcW5iXRMkmzcxAE7DMfy2WibNiUi9tok7LY3DcyjkirkkaEAUxtAd17AVXMo8iIjaJOy2Nw3MqQiq5sq5s1totGy2AIirZVtsIiIQEREAREQBERAEREAREQBERAEREAREQBERAEREBUcY4aKhBPvew6bT3TCYVtNuVvqdyeZVusBo5JFRUt1ciMYKW+uSG2kTstjcMdypKKzmy7yM1NoDutgaBosoqttlW2wiIhAREQBERAEREAREQBERAEREAREQBERAEREAREQBERAEREAREQBERAYcFlEQBERAEREAREQBERAEREAREQBERAEREAREQBERAEREARE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122" name="Picture 2" descr="http://upload.wikimedia.org/wikipedia/commons/thumb/9/92/Map_of_USA_with_state_names_2.svg/712px-Map_of_USA_with_state_names_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5383536" cy="332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4365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1HIOAOS1L4">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11HIOAOS1L4</Template>
  <TotalTime>4397</TotalTime>
  <Words>1124</Words>
  <Application>Microsoft Office PowerPoint</Application>
  <PresentationFormat>On-screen Show (4:3)</PresentationFormat>
  <Paragraphs>174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Black</vt:lpstr>
      <vt:lpstr>Calibri</vt:lpstr>
      <vt:lpstr>11HIOAOS1L4</vt:lpstr>
      <vt:lpstr>12 global politics</vt:lpstr>
      <vt:lpstr>LEARNING INTENTIONs</vt:lpstr>
      <vt:lpstr>state</vt:lpstr>
      <vt:lpstr>state</vt:lpstr>
      <vt:lpstr>nation</vt:lpstr>
      <vt:lpstr>Nation-state</vt:lpstr>
      <vt:lpstr>State-sovereignty</vt:lpstr>
      <vt:lpstr>State system</vt:lpstr>
      <vt:lpstr>Success criteria 1</vt:lpstr>
      <vt:lpstr>Success criteria 1</vt:lpstr>
      <vt:lpstr>Global governance</vt:lpstr>
      <vt:lpstr>Global governance</vt:lpstr>
      <vt:lpstr>Global governance</vt:lpstr>
    </vt:vector>
  </TitlesOfParts>
  <Company>DEECD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historians</dc:title>
  <dc:creator>Rupert Denton</dc:creator>
  <cp:lastModifiedBy>Rupert Denton</cp:lastModifiedBy>
  <cp:revision>47</cp:revision>
  <dcterms:created xsi:type="dcterms:W3CDTF">2014-02-09T07:37:01Z</dcterms:created>
  <dcterms:modified xsi:type="dcterms:W3CDTF">2015-01-29T01:01:35Z</dcterms:modified>
</cp:coreProperties>
</file>